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 id="2147483711" r:id="rId6"/>
    <p:sldMasterId id="2147483747" r:id="rId7"/>
    <p:sldMasterId id="2147483771" r:id="rId8"/>
    <p:sldMasterId id="2147483783" r:id="rId9"/>
    <p:sldMasterId id="2147483807" r:id="rId10"/>
    <p:sldMasterId id="2147483831" r:id="rId11"/>
  </p:sldMasterIdLst>
  <p:notesMasterIdLst>
    <p:notesMasterId r:id="rId72"/>
  </p:notesMasterIdLst>
  <p:handoutMasterIdLst>
    <p:handoutMasterId r:id="rId73"/>
  </p:handoutMasterIdLst>
  <p:sldIdLst>
    <p:sldId id="256" r:id="rId12"/>
    <p:sldId id="257" r:id="rId13"/>
    <p:sldId id="258" r:id="rId14"/>
    <p:sldId id="301" r:id="rId15"/>
    <p:sldId id="323" r:id="rId16"/>
    <p:sldId id="287" r:id="rId17"/>
    <p:sldId id="262" r:id="rId18"/>
    <p:sldId id="261" r:id="rId19"/>
    <p:sldId id="300" r:id="rId20"/>
    <p:sldId id="265" r:id="rId21"/>
    <p:sldId id="324" r:id="rId22"/>
    <p:sldId id="267" r:id="rId23"/>
    <p:sldId id="268" r:id="rId24"/>
    <p:sldId id="269" r:id="rId25"/>
    <p:sldId id="270" r:id="rId26"/>
    <p:sldId id="327" r:id="rId27"/>
    <p:sldId id="272" r:id="rId28"/>
    <p:sldId id="273" r:id="rId29"/>
    <p:sldId id="271" r:id="rId30"/>
    <p:sldId id="326" r:id="rId31"/>
    <p:sldId id="275" r:id="rId32"/>
    <p:sldId id="328" r:id="rId33"/>
    <p:sldId id="276" r:id="rId34"/>
    <p:sldId id="329" r:id="rId35"/>
    <p:sldId id="277" r:id="rId36"/>
    <p:sldId id="280" r:id="rId37"/>
    <p:sldId id="335" r:id="rId38"/>
    <p:sldId id="281" r:id="rId39"/>
    <p:sldId id="278" r:id="rId40"/>
    <p:sldId id="282" r:id="rId41"/>
    <p:sldId id="330" r:id="rId42"/>
    <p:sldId id="331" r:id="rId43"/>
    <p:sldId id="332" r:id="rId44"/>
    <p:sldId id="285" r:id="rId45"/>
    <p:sldId id="333" r:id="rId46"/>
    <p:sldId id="286" r:id="rId47"/>
    <p:sldId id="288" r:id="rId48"/>
    <p:sldId id="289" r:id="rId49"/>
    <p:sldId id="296" r:id="rId50"/>
    <p:sldId id="297" r:id="rId51"/>
    <p:sldId id="306" r:id="rId52"/>
    <p:sldId id="307" r:id="rId53"/>
    <p:sldId id="336" r:id="rId54"/>
    <p:sldId id="308" r:id="rId55"/>
    <p:sldId id="309" r:id="rId56"/>
    <p:sldId id="310" r:id="rId57"/>
    <p:sldId id="298" r:id="rId58"/>
    <p:sldId id="290" r:id="rId59"/>
    <p:sldId id="325" r:id="rId60"/>
    <p:sldId id="311" r:id="rId61"/>
    <p:sldId id="312" r:id="rId62"/>
    <p:sldId id="313" r:id="rId63"/>
    <p:sldId id="314" r:id="rId64"/>
    <p:sldId id="315" r:id="rId65"/>
    <p:sldId id="316" r:id="rId66"/>
    <p:sldId id="317" r:id="rId67"/>
    <p:sldId id="321" r:id="rId68"/>
    <p:sldId id="318" r:id="rId69"/>
    <p:sldId id="319" r:id="rId70"/>
    <p:sldId id="320" r:id="rId71"/>
  </p:sldIdLst>
  <p:sldSz cx="9144000" cy="6858000" type="screen4x3"/>
  <p:notesSz cx="7315200" cy="9601200"/>
  <p:custShowLst>
    <p:custShow name="Rental Management" id="0">
      <p:sldLst>
        <p:sld r:id="rId12"/>
        <p:sld r:id="rId13"/>
        <p:sld r:id="rId14"/>
        <p:sld r:id="rId17"/>
        <p:sld r:id="rId18"/>
        <p:sld r:id="rId19"/>
        <p:sld r:id="rId21"/>
        <p:sld r:id="rId23"/>
        <p:sld r:id="rId24"/>
        <p:sld r:id="rId25"/>
        <p:sld r:id="rId26"/>
        <p:sld r:id="rId30"/>
        <p:sld r:id="rId28"/>
        <p:sld r:id="rId29"/>
        <p:sld r:id="rId32"/>
        <p:sld r:id="rId34"/>
        <p:sld r:id="rId36"/>
        <p:sld r:id="rId37"/>
        <p:sld r:id="rId39"/>
        <p:sld r:id="rId40"/>
        <p:sld r:id="rId41"/>
        <p:sld r:id="rId45"/>
        <p:sld r:id="rId47"/>
        <p:sld r:id="rId48"/>
        <p:sld r:id="rId49"/>
        <p:sld r:id="rId50"/>
        <p:sld r:id="rId51"/>
      </p:sldLst>
    </p:custShow>
  </p:custShow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800000"/>
    <a:srgbClr val="000099"/>
    <a:srgbClr val="990000"/>
    <a:srgbClr val="0033CC"/>
    <a:srgbClr val="008000"/>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5" autoAdjust="0"/>
    <p:restoredTop sz="94660"/>
  </p:normalViewPr>
  <p:slideViewPr>
    <p:cSldViewPr>
      <p:cViewPr varScale="1">
        <p:scale>
          <a:sx n="117" d="100"/>
          <a:sy n="117" d="100"/>
        </p:scale>
        <p:origin x="124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handoutMaster" Target="handoutMasters/handout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2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Majerle" userId="86919333-b655-4d36-bcb4-8e58dd585fea" providerId="ADAL" clId="{1BB75941-C70E-47A2-BF7F-FA6DFAC7B5AA}"/>
    <pc:docChg chg="modSld">
      <pc:chgData name="Chris Majerle" userId="86919333-b655-4d36-bcb4-8e58dd585fea" providerId="ADAL" clId="{1BB75941-C70E-47A2-BF7F-FA6DFAC7B5AA}" dt="2023-06-07T14:26:05.746" v="15" actId="20577"/>
      <pc:docMkLst>
        <pc:docMk/>
      </pc:docMkLst>
      <pc:sldChg chg="modSp mod">
        <pc:chgData name="Chris Majerle" userId="86919333-b655-4d36-bcb4-8e58dd585fea" providerId="ADAL" clId="{1BB75941-C70E-47A2-BF7F-FA6DFAC7B5AA}" dt="2023-06-07T14:24:39.494" v="1" actId="20577"/>
        <pc:sldMkLst>
          <pc:docMk/>
          <pc:sldMk cId="0" sldId="256"/>
        </pc:sldMkLst>
        <pc:spChg chg="mod">
          <ac:chgData name="Chris Majerle" userId="86919333-b655-4d36-bcb4-8e58dd585fea" providerId="ADAL" clId="{1BB75941-C70E-47A2-BF7F-FA6DFAC7B5AA}" dt="2023-06-07T14:24:39.494" v="1" actId="20577"/>
          <ac:spMkLst>
            <pc:docMk/>
            <pc:sldMk cId="0" sldId="256"/>
            <ac:spMk id="2061" creationId="{00000000-0000-0000-0000-000000000000}"/>
          </ac:spMkLst>
        </pc:spChg>
      </pc:sldChg>
      <pc:sldChg chg="modSp mod">
        <pc:chgData name="Chris Majerle" userId="86919333-b655-4d36-bcb4-8e58dd585fea" providerId="ADAL" clId="{1BB75941-C70E-47A2-BF7F-FA6DFAC7B5AA}" dt="2023-06-07T14:24:58.300" v="2" actId="20577"/>
        <pc:sldMkLst>
          <pc:docMk/>
          <pc:sldMk cId="0" sldId="261"/>
        </pc:sldMkLst>
        <pc:spChg chg="mod">
          <ac:chgData name="Chris Majerle" userId="86919333-b655-4d36-bcb4-8e58dd585fea" providerId="ADAL" clId="{1BB75941-C70E-47A2-BF7F-FA6DFAC7B5AA}" dt="2023-06-07T14:24:58.300" v="2" actId="20577"/>
          <ac:spMkLst>
            <pc:docMk/>
            <pc:sldMk cId="0" sldId="261"/>
            <ac:spMk id="2054" creationId="{00000000-0000-0000-0000-000000000000}"/>
          </ac:spMkLst>
        </pc:spChg>
      </pc:sldChg>
      <pc:sldChg chg="modSp mod">
        <pc:chgData name="Chris Majerle" userId="86919333-b655-4d36-bcb4-8e58dd585fea" providerId="ADAL" clId="{1BB75941-C70E-47A2-BF7F-FA6DFAC7B5AA}" dt="2023-06-07T14:26:05.746" v="15" actId="20577"/>
        <pc:sldMkLst>
          <pc:docMk/>
          <pc:sldMk cId="0" sldId="310"/>
        </pc:sldMkLst>
        <pc:spChg chg="mod">
          <ac:chgData name="Chris Majerle" userId="86919333-b655-4d36-bcb4-8e58dd585fea" providerId="ADAL" clId="{1BB75941-C70E-47A2-BF7F-FA6DFAC7B5AA}" dt="2023-06-07T14:26:05.746" v="15" actId="20577"/>
          <ac:spMkLst>
            <pc:docMk/>
            <pc:sldMk cId="0" sldId="310"/>
            <ac:spMk id="7475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621">
              <a:defRPr sz="1200"/>
            </a:lvl1pPr>
          </a:lstStyle>
          <a:p>
            <a:pPr>
              <a:defRPr/>
            </a:pPr>
            <a:endParaRPr lang="en-US"/>
          </a:p>
        </p:txBody>
      </p:sp>
      <p:sp>
        <p:nvSpPr>
          <p:cNvPr id="62467" name="Rectangle 3"/>
          <p:cNvSpPr>
            <a:spLocks noGrp="1" noChangeArrowheads="1"/>
          </p:cNvSpPr>
          <p:nvPr>
            <p:ph type="dt" sz="quarter" idx="1"/>
          </p:nvPr>
        </p:nvSpPr>
        <p:spPr bwMode="auto">
          <a:xfrm>
            <a:off x="4142962"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621">
              <a:defRPr sz="1200"/>
            </a:lvl1pPr>
          </a:lstStyle>
          <a:p>
            <a:pPr>
              <a:defRPr/>
            </a:pPr>
            <a:endParaRPr lang="en-US"/>
          </a:p>
        </p:txBody>
      </p:sp>
      <p:sp>
        <p:nvSpPr>
          <p:cNvPr id="62468" name="Rectangle 4"/>
          <p:cNvSpPr>
            <a:spLocks noGrp="1" noChangeArrowheads="1"/>
          </p:cNvSpPr>
          <p:nvPr>
            <p:ph type="ftr" sz="quarter" idx="2"/>
          </p:nvPr>
        </p:nvSpPr>
        <p:spPr bwMode="auto">
          <a:xfrm>
            <a:off x="0" y="9119173"/>
            <a:ext cx="3170583" cy="480388"/>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621">
              <a:defRPr sz="1200"/>
            </a:lvl1pPr>
          </a:lstStyle>
          <a:p>
            <a:pPr>
              <a:defRPr/>
            </a:pPr>
            <a:endParaRPr lang="en-US"/>
          </a:p>
        </p:txBody>
      </p:sp>
      <p:sp>
        <p:nvSpPr>
          <p:cNvPr id="62469" name="Rectangle 5"/>
          <p:cNvSpPr>
            <a:spLocks noGrp="1" noChangeArrowheads="1"/>
          </p:cNvSpPr>
          <p:nvPr>
            <p:ph type="sldNum" sz="quarter" idx="3"/>
          </p:nvPr>
        </p:nvSpPr>
        <p:spPr bwMode="auto">
          <a:xfrm>
            <a:off x="4142962" y="9119173"/>
            <a:ext cx="3170583" cy="480388"/>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621">
              <a:defRPr sz="1200"/>
            </a:lvl1pPr>
          </a:lstStyle>
          <a:p>
            <a:pPr>
              <a:defRPr/>
            </a:pPr>
            <a:fld id="{2B6A983D-1042-4C23-A9DB-8619A591814E}" type="slidenum">
              <a:rPr lang="en-US"/>
              <a:pPr>
                <a:defRPr/>
              </a:pPr>
              <a:t>‹#›</a:t>
            </a:fld>
            <a:endParaRPr lang="en-US"/>
          </a:p>
        </p:txBody>
      </p:sp>
    </p:spTree>
    <p:extLst>
      <p:ext uri="{BB962C8B-B14F-4D97-AF65-F5344CB8AC3E}">
        <p14:creationId xmlns:p14="http://schemas.microsoft.com/office/powerpoint/2010/main" val="3574846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621">
              <a:defRPr sz="1200"/>
            </a:lvl1pPr>
          </a:lstStyle>
          <a:p>
            <a:pPr>
              <a:defRPr/>
            </a:pPr>
            <a:endParaRPr lang="en-US"/>
          </a:p>
        </p:txBody>
      </p:sp>
      <p:sp>
        <p:nvSpPr>
          <p:cNvPr id="24579" name="Rectangle 3"/>
          <p:cNvSpPr>
            <a:spLocks noGrp="1" noChangeArrowheads="1"/>
          </p:cNvSpPr>
          <p:nvPr>
            <p:ph type="dt" idx="1"/>
          </p:nvPr>
        </p:nvSpPr>
        <p:spPr bwMode="auto">
          <a:xfrm>
            <a:off x="4142962"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621">
              <a:defRPr sz="1200"/>
            </a:lvl1pPr>
          </a:lstStyle>
          <a:p>
            <a:pPr>
              <a:defRPr/>
            </a:pPr>
            <a:endParaRPr lang="en-US"/>
          </a:p>
        </p:txBody>
      </p:sp>
      <p:sp>
        <p:nvSpPr>
          <p:cNvPr id="645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732183" y="4561226"/>
            <a:ext cx="5850835" cy="43202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9119173"/>
            <a:ext cx="3170583" cy="480388"/>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621">
              <a:defRPr sz="1200"/>
            </a:lvl1pPr>
          </a:lstStyle>
          <a:p>
            <a:pPr>
              <a:defRPr/>
            </a:pPr>
            <a:endParaRPr lang="en-US"/>
          </a:p>
        </p:txBody>
      </p:sp>
      <p:sp>
        <p:nvSpPr>
          <p:cNvPr id="24583" name="Rectangle 7"/>
          <p:cNvSpPr>
            <a:spLocks noGrp="1" noChangeArrowheads="1"/>
          </p:cNvSpPr>
          <p:nvPr>
            <p:ph type="sldNum" sz="quarter" idx="5"/>
          </p:nvPr>
        </p:nvSpPr>
        <p:spPr bwMode="auto">
          <a:xfrm>
            <a:off x="4142962" y="9119173"/>
            <a:ext cx="3170583" cy="480388"/>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621">
              <a:defRPr sz="1200"/>
            </a:lvl1pPr>
          </a:lstStyle>
          <a:p>
            <a:pPr>
              <a:defRPr/>
            </a:pPr>
            <a:fld id="{7899DD18-A653-48DD-A081-61C2AEDF6FDE}" type="slidenum">
              <a:rPr lang="en-US"/>
              <a:pPr>
                <a:defRPr/>
              </a:pPr>
              <a:t>‹#›</a:t>
            </a:fld>
            <a:endParaRPr lang="en-US"/>
          </a:p>
        </p:txBody>
      </p:sp>
    </p:spTree>
    <p:extLst>
      <p:ext uri="{BB962C8B-B14F-4D97-AF65-F5344CB8AC3E}">
        <p14:creationId xmlns:p14="http://schemas.microsoft.com/office/powerpoint/2010/main" val="3202026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dirty="0"/>
          </a:p>
        </p:txBody>
      </p:sp>
      <p:sp>
        <p:nvSpPr>
          <p:cNvPr id="65540" name="Slide Number Placeholder 3"/>
          <p:cNvSpPr>
            <a:spLocks noGrp="1"/>
          </p:cNvSpPr>
          <p:nvPr>
            <p:ph type="sldNum" sz="quarter" idx="5"/>
          </p:nvPr>
        </p:nvSpPr>
        <p:spPr>
          <a:noFill/>
        </p:spPr>
        <p:txBody>
          <a:bodyPr/>
          <a:lstStyle/>
          <a:p>
            <a:fld id="{986502F7-B573-429F-8F0D-F1462D0E65C3}" type="slidenum">
              <a:rPr lang="en-US" smtClean="0"/>
              <a:pPr/>
              <a:t>1</a:t>
            </a:fld>
            <a:endParaRPr lang="en-US"/>
          </a:p>
        </p:txBody>
      </p:sp>
    </p:spTree>
    <p:extLst>
      <p:ext uri="{BB962C8B-B14F-4D97-AF65-F5344CB8AC3E}">
        <p14:creationId xmlns:p14="http://schemas.microsoft.com/office/powerpoint/2010/main" val="1798209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a:p>
        </p:txBody>
      </p:sp>
      <p:sp>
        <p:nvSpPr>
          <p:cNvPr id="75780" name="Slide Number Placeholder 3"/>
          <p:cNvSpPr>
            <a:spLocks noGrp="1"/>
          </p:cNvSpPr>
          <p:nvPr>
            <p:ph type="sldNum" sz="quarter" idx="5"/>
          </p:nvPr>
        </p:nvSpPr>
        <p:spPr>
          <a:noFill/>
        </p:spPr>
        <p:txBody>
          <a:bodyPr/>
          <a:lstStyle/>
          <a:p>
            <a:fld id="{B3F8EC6E-836B-4835-8580-4EF6D63661E9}" type="slidenum">
              <a:rPr lang="en-US" smtClean="0"/>
              <a:pPr/>
              <a:t>10</a:t>
            </a:fld>
            <a:endParaRPr lang="en-US"/>
          </a:p>
        </p:txBody>
      </p:sp>
    </p:spTree>
    <p:extLst>
      <p:ext uri="{BB962C8B-B14F-4D97-AF65-F5344CB8AC3E}">
        <p14:creationId xmlns:p14="http://schemas.microsoft.com/office/powerpoint/2010/main" val="2274482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a:p>
        </p:txBody>
      </p:sp>
      <p:sp>
        <p:nvSpPr>
          <p:cNvPr id="75780" name="Slide Number Placeholder 3"/>
          <p:cNvSpPr>
            <a:spLocks noGrp="1"/>
          </p:cNvSpPr>
          <p:nvPr>
            <p:ph type="sldNum" sz="quarter" idx="5"/>
          </p:nvPr>
        </p:nvSpPr>
        <p:spPr>
          <a:noFill/>
        </p:spPr>
        <p:txBody>
          <a:bodyPr/>
          <a:lstStyle/>
          <a:p>
            <a:fld id="{B3F8EC6E-836B-4835-8580-4EF6D63661E9}" type="slidenum">
              <a:rPr lang="en-US" smtClean="0"/>
              <a:pPr/>
              <a:t>11</a:t>
            </a:fld>
            <a:endParaRPr lang="en-US"/>
          </a:p>
        </p:txBody>
      </p:sp>
    </p:spTree>
    <p:extLst>
      <p:ext uri="{BB962C8B-B14F-4D97-AF65-F5344CB8AC3E}">
        <p14:creationId xmlns:p14="http://schemas.microsoft.com/office/powerpoint/2010/main" val="3054509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a:p>
        </p:txBody>
      </p:sp>
      <p:sp>
        <p:nvSpPr>
          <p:cNvPr id="77828" name="Slide Number Placeholder 3"/>
          <p:cNvSpPr>
            <a:spLocks noGrp="1"/>
          </p:cNvSpPr>
          <p:nvPr>
            <p:ph type="sldNum" sz="quarter" idx="5"/>
          </p:nvPr>
        </p:nvSpPr>
        <p:spPr>
          <a:noFill/>
        </p:spPr>
        <p:txBody>
          <a:bodyPr/>
          <a:lstStyle/>
          <a:p>
            <a:fld id="{483F8F06-7EAE-4213-A59F-835D058BCD50}" type="slidenum">
              <a:rPr lang="en-US" smtClean="0"/>
              <a:pPr/>
              <a:t>12</a:t>
            </a:fld>
            <a:endParaRPr lang="en-US"/>
          </a:p>
        </p:txBody>
      </p:sp>
    </p:spTree>
    <p:extLst>
      <p:ext uri="{BB962C8B-B14F-4D97-AF65-F5344CB8AC3E}">
        <p14:creationId xmlns:p14="http://schemas.microsoft.com/office/powerpoint/2010/main" val="4034865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a:p>
        </p:txBody>
      </p:sp>
      <p:sp>
        <p:nvSpPr>
          <p:cNvPr id="78852" name="Slide Number Placeholder 3"/>
          <p:cNvSpPr>
            <a:spLocks noGrp="1"/>
          </p:cNvSpPr>
          <p:nvPr>
            <p:ph type="sldNum" sz="quarter" idx="5"/>
          </p:nvPr>
        </p:nvSpPr>
        <p:spPr>
          <a:noFill/>
        </p:spPr>
        <p:txBody>
          <a:bodyPr/>
          <a:lstStyle/>
          <a:p>
            <a:fld id="{00F6048C-B615-47F2-9E8C-C6D446001EC8}" type="slidenum">
              <a:rPr lang="en-US" smtClean="0"/>
              <a:pPr/>
              <a:t>13</a:t>
            </a:fld>
            <a:endParaRPr lang="en-US"/>
          </a:p>
        </p:txBody>
      </p:sp>
    </p:spTree>
    <p:extLst>
      <p:ext uri="{BB962C8B-B14F-4D97-AF65-F5344CB8AC3E}">
        <p14:creationId xmlns:p14="http://schemas.microsoft.com/office/powerpoint/2010/main" val="1222556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a:p>
        </p:txBody>
      </p:sp>
      <p:sp>
        <p:nvSpPr>
          <p:cNvPr id="79876" name="Slide Number Placeholder 3"/>
          <p:cNvSpPr>
            <a:spLocks noGrp="1"/>
          </p:cNvSpPr>
          <p:nvPr>
            <p:ph type="sldNum" sz="quarter" idx="5"/>
          </p:nvPr>
        </p:nvSpPr>
        <p:spPr>
          <a:noFill/>
        </p:spPr>
        <p:txBody>
          <a:bodyPr/>
          <a:lstStyle/>
          <a:p>
            <a:fld id="{D84E85BF-A8DE-4E66-BE87-888B8EA9303C}" type="slidenum">
              <a:rPr lang="en-US" smtClean="0"/>
              <a:pPr/>
              <a:t>14</a:t>
            </a:fld>
            <a:endParaRPr lang="en-US"/>
          </a:p>
        </p:txBody>
      </p:sp>
    </p:spTree>
    <p:extLst>
      <p:ext uri="{BB962C8B-B14F-4D97-AF65-F5344CB8AC3E}">
        <p14:creationId xmlns:p14="http://schemas.microsoft.com/office/powerpoint/2010/main" val="234177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p>
        </p:txBody>
      </p:sp>
      <p:sp>
        <p:nvSpPr>
          <p:cNvPr id="80900" name="Slide Number Placeholder 3"/>
          <p:cNvSpPr>
            <a:spLocks noGrp="1"/>
          </p:cNvSpPr>
          <p:nvPr>
            <p:ph type="sldNum" sz="quarter" idx="5"/>
          </p:nvPr>
        </p:nvSpPr>
        <p:spPr>
          <a:noFill/>
        </p:spPr>
        <p:txBody>
          <a:bodyPr/>
          <a:lstStyle/>
          <a:p>
            <a:fld id="{58BE8E6D-88D8-4525-A4D8-327C7FE7C7EC}" type="slidenum">
              <a:rPr lang="en-US" smtClean="0"/>
              <a:pPr/>
              <a:t>15</a:t>
            </a:fld>
            <a:endParaRPr lang="en-US"/>
          </a:p>
        </p:txBody>
      </p:sp>
    </p:spTree>
    <p:extLst>
      <p:ext uri="{BB962C8B-B14F-4D97-AF65-F5344CB8AC3E}">
        <p14:creationId xmlns:p14="http://schemas.microsoft.com/office/powerpoint/2010/main" val="261041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p>
        </p:txBody>
      </p:sp>
      <p:sp>
        <p:nvSpPr>
          <p:cNvPr id="80900" name="Slide Number Placeholder 3"/>
          <p:cNvSpPr>
            <a:spLocks noGrp="1"/>
          </p:cNvSpPr>
          <p:nvPr>
            <p:ph type="sldNum" sz="quarter" idx="5"/>
          </p:nvPr>
        </p:nvSpPr>
        <p:spPr>
          <a:noFill/>
        </p:spPr>
        <p:txBody>
          <a:bodyPr/>
          <a:lstStyle/>
          <a:p>
            <a:fld id="{58BE8E6D-88D8-4525-A4D8-327C7FE7C7EC}" type="slidenum">
              <a:rPr lang="en-US" smtClean="0"/>
              <a:pPr/>
              <a:t>16</a:t>
            </a:fld>
            <a:endParaRPr lang="en-US"/>
          </a:p>
        </p:txBody>
      </p:sp>
    </p:spTree>
    <p:extLst>
      <p:ext uri="{BB962C8B-B14F-4D97-AF65-F5344CB8AC3E}">
        <p14:creationId xmlns:p14="http://schemas.microsoft.com/office/powerpoint/2010/main" val="1380629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a:p>
        </p:txBody>
      </p:sp>
      <p:sp>
        <p:nvSpPr>
          <p:cNvPr id="82948" name="Slide Number Placeholder 3"/>
          <p:cNvSpPr>
            <a:spLocks noGrp="1"/>
          </p:cNvSpPr>
          <p:nvPr>
            <p:ph type="sldNum" sz="quarter" idx="5"/>
          </p:nvPr>
        </p:nvSpPr>
        <p:spPr>
          <a:noFill/>
        </p:spPr>
        <p:txBody>
          <a:bodyPr/>
          <a:lstStyle/>
          <a:p>
            <a:fld id="{CE6699C7-20B9-46D5-8EAD-A53B242C776A}" type="slidenum">
              <a:rPr lang="en-US" smtClean="0"/>
              <a:pPr/>
              <a:t>17</a:t>
            </a:fld>
            <a:endParaRPr lang="en-US"/>
          </a:p>
        </p:txBody>
      </p:sp>
    </p:spTree>
    <p:extLst>
      <p:ext uri="{BB962C8B-B14F-4D97-AF65-F5344CB8AC3E}">
        <p14:creationId xmlns:p14="http://schemas.microsoft.com/office/powerpoint/2010/main" val="1495234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a:p>
        </p:txBody>
      </p:sp>
      <p:sp>
        <p:nvSpPr>
          <p:cNvPr id="83972" name="Slide Number Placeholder 3"/>
          <p:cNvSpPr>
            <a:spLocks noGrp="1"/>
          </p:cNvSpPr>
          <p:nvPr>
            <p:ph type="sldNum" sz="quarter" idx="5"/>
          </p:nvPr>
        </p:nvSpPr>
        <p:spPr>
          <a:noFill/>
        </p:spPr>
        <p:txBody>
          <a:bodyPr/>
          <a:lstStyle/>
          <a:p>
            <a:fld id="{BD2C9668-28A6-4D53-84B0-5C981FB774FA}" type="slidenum">
              <a:rPr lang="en-US" smtClean="0"/>
              <a:pPr/>
              <a:t>18</a:t>
            </a:fld>
            <a:endParaRPr lang="en-US"/>
          </a:p>
        </p:txBody>
      </p:sp>
    </p:spTree>
    <p:extLst>
      <p:ext uri="{BB962C8B-B14F-4D97-AF65-F5344CB8AC3E}">
        <p14:creationId xmlns:p14="http://schemas.microsoft.com/office/powerpoint/2010/main" val="552020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a:p>
        </p:txBody>
      </p:sp>
      <p:sp>
        <p:nvSpPr>
          <p:cNvPr id="81924" name="Slide Number Placeholder 3"/>
          <p:cNvSpPr>
            <a:spLocks noGrp="1"/>
          </p:cNvSpPr>
          <p:nvPr>
            <p:ph type="sldNum" sz="quarter" idx="5"/>
          </p:nvPr>
        </p:nvSpPr>
        <p:spPr>
          <a:noFill/>
        </p:spPr>
        <p:txBody>
          <a:bodyPr/>
          <a:lstStyle/>
          <a:p>
            <a:fld id="{7F5A8B19-FF1E-4C20-A5F6-9A6604CD634E}" type="slidenum">
              <a:rPr lang="en-US" smtClean="0"/>
              <a:pPr/>
              <a:t>19</a:t>
            </a:fld>
            <a:endParaRPr lang="en-US"/>
          </a:p>
        </p:txBody>
      </p:sp>
    </p:spTree>
    <p:extLst>
      <p:ext uri="{BB962C8B-B14F-4D97-AF65-F5344CB8AC3E}">
        <p14:creationId xmlns:p14="http://schemas.microsoft.com/office/powerpoint/2010/main" val="1076479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a:noFill/>
        </p:spPr>
        <p:txBody>
          <a:bodyPr/>
          <a:lstStyle/>
          <a:p>
            <a:fld id="{5E3373E9-C348-4948-B4FB-99963EEA9F6E}" type="slidenum">
              <a:rPr lang="en-US" smtClean="0"/>
              <a:pPr/>
              <a:t>2</a:t>
            </a:fld>
            <a:endParaRPr lang="en-US"/>
          </a:p>
        </p:txBody>
      </p:sp>
    </p:spTree>
    <p:extLst>
      <p:ext uri="{BB962C8B-B14F-4D97-AF65-F5344CB8AC3E}">
        <p14:creationId xmlns:p14="http://schemas.microsoft.com/office/powerpoint/2010/main" val="79450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a:p>
        </p:txBody>
      </p:sp>
      <p:sp>
        <p:nvSpPr>
          <p:cNvPr id="84996" name="Slide Number Placeholder 3"/>
          <p:cNvSpPr>
            <a:spLocks noGrp="1"/>
          </p:cNvSpPr>
          <p:nvPr>
            <p:ph type="sldNum" sz="quarter" idx="5"/>
          </p:nvPr>
        </p:nvSpPr>
        <p:spPr>
          <a:noFill/>
        </p:spPr>
        <p:txBody>
          <a:bodyPr/>
          <a:lstStyle/>
          <a:p>
            <a:fld id="{111B42F4-82FA-48B9-A5F7-5E02AA79F1FF}" type="slidenum">
              <a:rPr lang="en-US" smtClean="0"/>
              <a:pPr/>
              <a:t>20</a:t>
            </a:fld>
            <a:endParaRPr lang="en-US"/>
          </a:p>
        </p:txBody>
      </p:sp>
    </p:spTree>
    <p:extLst>
      <p:ext uri="{BB962C8B-B14F-4D97-AF65-F5344CB8AC3E}">
        <p14:creationId xmlns:p14="http://schemas.microsoft.com/office/powerpoint/2010/main" val="3875426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a:p>
        </p:txBody>
      </p:sp>
      <p:sp>
        <p:nvSpPr>
          <p:cNvPr id="86020" name="Slide Number Placeholder 3"/>
          <p:cNvSpPr>
            <a:spLocks noGrp="1"/>
          </p:cNvSpPr>
          <p:nvPr>
            <p:ph type="sldNum" sz="quarter" idx="5"/>
          </p:nvPr>
        </p:nvSpPr>
        <p:spPr>
          <a:noFill/>
        </p:spPr>
        <p:txBody>
          <a:bodyPr/>
          <a:lstStyle/>
          <a:p>
            <a:fld id="{13909F39-9B64-4571-9A7F-A1A0DD6408E2}" type="slidenum">
              <a:rPr lang="en-US" smtClean="0"/>
              <a:pPr/>
              <a:t>21</a:t>
            </a:fld>
            <a:endParaRPr lang="en-US"/>
          </a:p>
        </p:txBody>
      </p:sp>
    </p:spTree>
    <p:extLst>
      <p:ext uri="{BB962C8B-B14F-4D97-AF65-F5344CB8AC3E}">
        <p14:creationId xmlns:p14="http://schemas.microsoft.com/office/powerpoint/2010/main" val="3152487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a:p>
        </p:txBody>
      </p:sp>
      <p:sp>
        <p:nvSpPr>
          <p:cNvPr id="86020" name="Slide Number Placeholder 3"/>
          <p:cNvSpPr>
            <a:spLocks noGrp="1"/>
          </p:cNvSpPr>
          <p:nvPr>
            <p:ph type="sldNum" sz="quarter" idx="5"/>
          </p:nvPr>
        </p:nvSpPr>
        <p:spPr>
          <a:noFill/>
        </p:spPr>
        <p:txBody>
          <a:bodyPr/>
          <a:lstStyle/>
          <a:p>
            <a:fld id="{13909F39-9B64-4571-9A7F-A1A0DD6408E2}" type="slidenum">
              <a:rPr lang="en-US" smtClean="0"/>
              <a:pPr/>
              <a:t>22</a:t>
            </a:fld>
            <a:endParaRPr lang="en-US"/>
          </a:p>
        </p:txBody>
      </p:sp>
    </p:spTree>
    <p:extLst>
      <p:ext uri="{BB962C8B-B14F-4D97-AF65-F5344CB8AC3E}">
        <p14:creationId xmlns:p14="http://schemas.microsoft.com/office/powerpoint/2010/main" val="1718865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a:p>
        </p:txBody>
      </p:sp>
      <p:sp>
        <p:nvSpPr>
          <p:cNvPr id="87044" name="Slide Number Placeholder 3"/>
          <p:cNvSpPr>
            <a:spLocks noGrp="1"/>
          </p:cNvSpPr>
          <p:nvPr>
            <p:ph type="sldNum" sz="quarter" idx="5"/>
          </p:nvPr>
        </p:nvSpPr>
        <p:spPr>
          <a:noFill/>
        </p:spPr>
        <p:txBody>
          <a:bodyPr/>
          <a:lstStyle/>
          <a:p>
            <a:fld id="{3D5AAB3F-EB36-4A44-8475-ADE2FA4069C5}" type="slidenum">
              <a:rPr lang="en-US" smtClean="0"/>
              <a:pPr/>
              <a:t>23</a:t>
            </a:fld>
            <a:endParaRPr lang="en-US"/>
          </a:p>
        </p:txBody>
      </p:sp>
    </p:spTree>
    <p:extLst>
      <p:ext uri="{BB962C8B-B14F-4D97-AF65-F5344CB8AC3E}">
        <p14:creationId xmlns:p14="http://schemas.microsoft.com/office/powerpoint/2010/main" val="279892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a:p>
        </p:txBody>
      </p:sp>
      <p:sp>
        <p:nvSpPr>
          <p:cNvPr id="87044" name="Slide Number Placeholder 3"/>
          <p:cNvSpPr>
            <a:spLocks noGrp="1"/>
          </p:cNvSpPr>
          <p:nvPr>
            <p:ph type="sldNum" sz="quarter" idx="5"/>
          </p:nvPr>
        </p:nvSpPr>
        <p:spPr>
          <a:noFill/>
        </p:spPr>
        <p:txBody>
          <a:bodyPr/>
          <a:lstStyle/>
          <a:p>
            <a:fld id="{3D5AAB3F-EB36-4A44-8475-ADE2FA4069C5}" type="slidenum">
              <a:rPr lang="en-US" smtClean="0"/>
              <a:pPr/>
              <a:t>24</a:t>
            </a:fld>
            <a:endParaRPr lang="en-US"/>
          </a:p>
        </p:txBody>
      </p:sp>
    </p:spTree>
    <p:extLst>
      <p:ext uri="{BB962C8B-B14F-4D97-AF65-F5344CB8AC3E}">
        <p14:creationId xmlns:p14="http://schemas.microsoft.com/office/powerpoint/2010/main" val="674093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a:p>
        </p:txBody>
      </p:sp>
      <p:sp>
        <p:nvSpPr>
          <p:cNvPr id="88068" name="Slide Number Placeholder 3"/>
          <p:cNvSpPr>
            <a:spLocks noGrp="1"/>
          </p:cNvSpPr>
          <p:nvPr>
            <p:ph type="sldNum" sz="quarter" idx="5"/>
          </p:nvPr>
        </p:nvSpPr>
        <p:spPr>
          <a:noFill/>
        </p:spPr>
        <p:txBody>
          <a:bodyPr/>
          <a:lstStyle/>
          <a:p>
            <a:fld id="{166B9B5F-468C-4794-BE06-97D727CDC76A}" type="slidenum">
              <a:rPr lang="en-US" smtClean="0"/>
              <a:pPr/>
              <a:t>25</a:t>
            </a:fld>
            <a:endParaRPr lang="en-US"/>
          </a:p>
        </p:txBody>
      </p:sp>
    </p:spTree>
    <p:extLst>
      <p:ext uri="{BB962C8B-B14F-4D97-AF65-F5344CB8AC3E}">
        <p14:creationId xmlns:p14="http://schemas.microsoft.com/office/powerpoint/2010/main" val="4115280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a:p>
        </p:txBody>
      </p:sp>
      <p:sp>
        <p:nvSpPr>
          <p:cNvPr id="89092" name="Slide Number Placeholder 3"/>
          <p:cNvSpPr>
            <a:spLocks noGrp="1"/>
          </p:cNvSpPr>
          <p:nvPr>
            <p:ph type="sldNum" sz="quarter" idx="5"/>
          </p:nvPr>
        </p:nvSpPr>
        <p:spPr>
          <a:noFill/>
        </p:spPr>
        <p:txBody>
          <a:bodyPr/>
          <a:lstStyle/>
          <a:p>
            <a:fld id="{D32884EB-FFC8-4130-BFB7-292F76AFD551}" type="slidenum">
              <a:rPr lang="en-US" smtClean="0"/>
              <a:pPr/>
              <a:t>26</a:t>
            </a:fld>
            <a:endParaRPr lang="en-US"/>
          </a:p>
        </p:txBody>
      </p:sp>
    </p:spTree>
    <p:extLst>
      <p:ext uri="{BB962C8B-B14F-4D97-AF65-F5344CB8AC3E}">
        <p14:creationId xmlns:p14="http://schemas.microsoft.com/office/powerpoint/2010/main" val="1496079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a:p>
        </p:txBody>
      </p:sp>
      <p:sp>
        <p:nvSpPr>
          <p:cNvPr id="89092" name="Slide Number Placeholder 3"/>
          <p:cNvSpPr>
            <a:spLocks noGrp="1"/>
          </p:cNvSpPr>
          <p:nvPr>
            <p:ph type="sldNum" sz="quarter" idx="5"/>
          </p:nvPr>
        </p:nvSpPr>
        <p:spPr>
          <a:noFill/>
        </p:spPr>
        <p:txBody>
          <a:bodyPr/>
          <a:lstStyle/>
          <a:p>
            <a:fld id="{D32884EB-FFC8-4130-BFB7-292F76AFD551}" type="slidenum">
              <a:rPr lang="en-US" smtClean="0"/>
              <a:pPr/>
              <a:t>27</a:t>
            </a:fld>
            <a:endParaRPr lang="en-US"/>
          </a:p>
        </p:txBody>
      </p:sp>
    </p:spTree>
    <p:extLst>
      <p:ext uri="{BB962C8B-B14F-4D97-AF65-F5344CB8AC3E}">
        <p14:creationId xmlns:p14="http://schemas.microsoft.com/office/powerpoint/2010/main" val="3540308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a:p>
        </p:txBody>
      </p:sp>
      <p:sp>
        <p:nvSpPr>
          <p:cNvPr id="90116" name="Slide Number Placeholder 3"/>
          <p:cNvSpPr>
            <a:spLocks noGrp="1"/>
          </p:cNvSpPr>
          <p:nvPr>
            <p:ph type="sldNum" sz="quarter" idx="5"/>
          </p:nvPr>
        </p:nvSpPr>
        <p:spPr>
          <a:noFill/>
        </p:spPr>
        <p:txBody>
          <a:bodyPr/>
          <a:lstStyle/>
          <a:p>
            <a:fld id="{876A9A04-6F39-45E3-B589-659C64CB5789}" type="slidenum">
              <a:rPr lang="en-US" smtClean="0"/>
              <a:pPr/>
              <a:t>28</a:t>
            </a:fld>
            <a:endParaRPr lang="en-US"/>
          </a:p>
        </p:txBody>
      </p:sp>
    </p:spTree>
    <p:extLst>
      <p:ext uri="{BB962C8B-B14F-4D97-AF65-F5344CB8AC3E}">
        <p14:creationId xmlns:p14="http://schemas.microsoft.com/office/powerpoint/2010/main" val="3965603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a:p>
        </p:txBody>
      </p:sp>
      <p:sp>
        <p:nvSpPr>
          <p:cNvPr id="91140" name="Slide Number Placeholder 3"/>
          <p:cNvSpPr>
            <a:spLocks noGrp="1"/>
          </p:cNvSpPr>
          <p:nvPr>
            <p:ph type="sldNum" sz="quarter" idx="5"/>
          </p:nvPr>
        </p:nvSpPr>
        <p:spPr>
          <a:noFill/>
        </p:spPr>
        <p:txBody>
          <a:bodyPr/>
          <a:lstStyle/>
          <a:p>
            <a:fld id="{F3D08617-8DFE-4F92-98A9-A5AC74573907}" type="slidenum">
              <a:rPr lang="en-US" smtClean="0"/>
              <a:pPr/>
              <a:t>29</a:t>
            </a:fld>
            <a:endParaRPr lang="en-US"/>
          </a:p>
        </p:txBody>
      </p:sp>
    </p:spTree>
    <p:extLst>
      <p:ext uri="{BB962C8B-B14F-4D97-AF65-F5344CB8AC3E}">
        <p14:creationId xmlns:p14="http://schemas.microsoft.com/office/powerpoint/2010/main" val="201844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a:p>
        </p:txBody>
      </p:sp>
      <p:sp>
        <p:nvSpPr>
          <p:cNvPr id="67588" name="Slide Number Placeholder 3"/>
          <p:cNvSpPr>
            <a:spLocks noGrp="1"/>
          </p:cNvSpPr>
          <p:nvPr>
            <p:ph type="sldNum" sz="quarter" idx="5"/>
          </p:nvPr>
        </p:nvSpPr>
        <p:spPr>
          <a:noFill/>
        </p:spPr>
        <p:txBody>
          <a:bodyPr/>
          <a:lstStyle/>
          <a:p>
            <a:fld id="{47EFE3C8-38E7-4F70-A1D5-2C23018E1607}" type="slidenum">
              <a:rPr lang="en-US" smtClean="0"/>
              <a:pPr/>
              <a:t>3</a:t>
            </a:fld>
            <a:endParaRPr lang="en-US"/>
          </a:p>
        </p:txBody>
      </p:sp>
    </p:spTree>
    <p:extLst>
      <p:ext uri="{BB962C8B-B14F-4D97-AF65-F5344CB8AC3E}">
        <p14:creationId xmlns:p14="http://schemas.microsoft.com/office/powerpoint/2010/main" val="1909871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a:p>
        </p:txBody>
      </p:sp>
      <p:sp>
        <p:nvSpPr>
          <p:cNvPr id="92164" name="Slide Number Placeholder 3"/>
          <p:cNvSpPr>
            <a:spLocks noGrp="1"/>
          </p:cNvSpPr>
          <p:nvPr>
            <p:ph type="sldNum" sz="quarter" idx="5"/>
          </p:nvPr>
        </p:nvSpPr>
        <p:spPr>
          <a:noFill/>
        </p:spPr>
        <p:txBody>
          <a:bodyPr/>
          <a:lstStyle/>
          <a:p>
            <a:fld id="{E04DFA39-B203-42A6-879D-CF58B3B09D8A}" type="slidenum">
              <a:rPr lang="en-US" smtClean="0"/>
              <a:pPr/>
              <a:t>30</a:t>
            </a:fld>
            <a:endParaRPr lang="en-US"/>
          </a:p>
        </p:txBody>
      </p:sp>
    </p:spTree>
    <p:extLst>
      <p:ext uri="{BB962C8B-B14F-4D97-AF65-F5344CB8AC3E}">
        <p14:creationId xmlns:p14="http://schemas.microsoft.com/office/powerpoint/2010/main" val="698625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a:p>
        </p:txBody>
      </p:sp>
      <p:sp>
        <p:nvSpPr>
          <p:cNvPr id="93188" name="Slide Number Placeholder 3"/>
          <p:cNvSpPr>
            <a:spLocks noGrp="1"/>
          </p:cNvSpPr>
          <p:nvPr>
            <p:ph type="sldNum" sz="quarter" idx="5"/>
          </p:nvPr>
        </p:nvSpPr>
        <p:spPr>
          <a:noFill/>
        </p:spPr>
        <p:txBody>
          <a:bodyPr/>
          <a:lstStyle/>
          <a:p>
            <a:fld id="{50121F59-B85B-49D9-828B-731C8F2FA856}" type="slidenum">
              <a:rPr lang="en-US" smtClean="0"/>
              <a:pPr/>
              <a:t>31</a:t>
            </a:fld>
            <a:endParaRPr lang="en-US"/>
          </a:p>
        </p:txBody>
      </p:sp>
    </p:spTree>
    <p:extLst>
      <p:ext uri="{BB962C8B-B14F-4D97-AF65-F5344CB8AC3E}">
        <p14:creationId xmlns:p14="http://schemas.microsoft.com/office/powerpoint/2010/main" val="291120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a:p>
        </p:txBody>
      </p:sp>
      <p:sp>
        <p:nvSpPr>
          <p:cNvPr id="93188" name="Slide Number Placeholder 3"/>
          <p:cNvSpPr>
            <a:spLocks noGrp="1"/>
          </p:cNvSpPr>
          <p:nvPr>
            <p:ph type="sldNum" sz="quarter" idx="5"/>
          </p:nvPr>
        </p:nvSpPr>
        <p:spPr>
          <a:noFill/>
        </p:spPr>
        <p:txBody>
          <a:bodyPr/>
          <a:lstStyle/>
          <a:p>
            <a:fld id="{50121F59-B85B-49D9-828B-731C8F2FA856}" type="slidenum">
              <a:rPr lang="en-US" smtClean="0"/>
              <a:pPr/>
              <a:t>32</a:t>
            </a:fld>
            <a:endParaRPr lang="en-US"/>
          </a:p>
        </p:txBody>
      </p:sp>
    </p:spTree>
    <p:extLst>
      <p:ext uri="{BB962C8B-B14F-4D97-AF65-F5344CB8AC3E}">
        <p14:creationId xmlns:p14="http://schemas.microsoft.com/office/powerpoint/2010/main" val="235837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a:p>
        </p:txBody>
      </p:sp>
      <p:sp>
        <p:nvSpPr>
          <p:cNvPr id="94212" name="Slide Number Placeholder 3"/>
          <p:cNvSpPr>
            <a:spLocks noGrp="1"/>
          </p:cNvSpPr>
          <p:nvPr>
            <p:ph type="sldNum" sz="quarter" idx="5"/>
          </p:nvPr>
        </p:nvSpPr>
        <p:spPr>
          <a:noFill/>
        </p:spPr>
        <p:txBody>
          <a:bodyPr/>
          <a:lstStyle/>
          <a:p>
            <a:fld id="{FB7D81E7-DF0B-48BD-BFFB-B2D006CD631C}" type="slidenum">
              <a:rPr lang="en-US" smtClean="0"/>
              <a:pPr/>
              <a:t>33</a:t>
            </a:fld>
            <a:endParaRPr lang="en-US"/>
          </a:p>
        </p:txBody>
      </p:sp>
    </p:spTree>
    <p:extLst>
      <p:ext uri="{BB962C8B-B14F-4D97-AF65-F5344CB8AC3E}">
        <p14:creationId xmlns:p14="http://schemas.microsoft.com/office/powerpoint/2010/main" val="34109612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a:p>
        </p:txBody>
      </p:sp>
      <p:sp>
        <p:nvSpPr>
          <p:cNvPr id="95236" name="Slide Number Placeholder 3"/>
          <p:cNvSpPr>
            <a:spLocks noGrp="1"/>
          </p:cNvSpPr>
          <p:nvPr>
            <p:ph type="sldNum" sz="quarter" idx="5"/>
          </p:nvPr>
        </p:nvSpPr>
        <p:spPr>
          <a:noFill/>
        </p:spPr>
        <p:txBody>
          <a:bodyPr/>
          <a:lstStyle/>
          <a:p>
            <a:fld id="{693B3DAE-CD1F-4D20-9756-626B4601D96C}" type="slidenum">
              <a:rPr lang="en-US" smtClean="0"/>
              <a:pPr/>
              <a:t>34</a:t>
            </a:fld>
            <a:endParaRPr lang="en-US"/>
          </a:p>
        </p:txBody>
      </p:sp>
    </p:spTree>
    <p:extLst>
      <p:ext uri="{BB962C8B-B14F-4D97-AF65-F5344CB8AC3E}">
        <p14:creationId xmlns:p14="http://schemas.microsoft.com/office/powerpoint/2010/main" val="4244789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a:p>
        </p:txBody>
      </p:sp>
      <p:sp>
        <p:nvSpPr>
          <p:cNvPr id="96260" name="Slide Number Placeholder 3"/>
          <p:cNvSpPr>
            <a:spLocks noGrp="1"/>
          </p:cNvSpPr>
          <p:nvPr>
            <p:ph type="sldNum" sz="quarter" idx="5"/>
          </p:nvPr>
        </p:nvSpPr>
        <p:spPr>
          <a:noFill/>
        </p:spPr>
        <p:txBody>
          <a:bodyPr/>
          <a:lstStyle/>
          <a:p>
            <a:fld id="{938A7917-66BE-46E9-8F8E-445E277F290C}" type="slidenum">
              <a:rPr lang="en-US" smtClean="0"/>
              <a:pPr/>
              <a:t>35</a:t>
            </a:fld>
            <a:endParaRPr lang="en-US"/>
          </a:p>
        </p:txBody>
      </p:sp>
    </p:spTree>
    <p:extLst>
      <p:ext uri="{BB962C8B-B14F-4D97-AF65-F5344CB8AC3E}">
        <p14:creationId xmlns:p14="http://schemas.microsoft.com/office/powerpoint/2010/main" val="3971480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a:p>
        </p:txBody>
      </p:sp>
      <p:sp>
        <p:nvSpPr>
          <p:cNvPr id="97284" name="Slide Number Placeholder 3"/>
          <p:cNvSpPr>
            <a:spLocks noGrp="1"/>
          </p:cNvSpPr>
          <p:nvPr>
            <p:ph type="sldNum" sz="quarter" idx="5"/>
          </p:nvPr>
        </p:nvSpPr>
        <p:spPr>
          <a:noFill/>
        </p:spPr>
        <p:txBody>
          <a:bodyPr/>
          <a:lstStyle/>
          <a:p>
            <a:fld id="{A891A5E5-BC1E-4989-B1A3-580B70AEBF34}" type="slidenum">
              <a:rPr lang="en-US" smtClean="0"/>
              <a:pPr/>
              <a:t>36</a:t>
            </a:fld>
            <a:endParaRPr lang="en-US"/>
          </a:p>
        </p:txBody>
      </p:sp>
    </p:spTree>
    <p:extLst>
      <p:ext uri="{BB962C8B-B14F-4D97-AF65-F5344CB8AC3E}">
        <p14:creationId xmlns:p14="http://schemas.microsoft.com/office/powerpoint/2010/main" val="2791482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a:p>
        </p:txBody>
      </p:sp>
      <p:sp>
        <p:nvSpPr>
          <p:cNvPr id="98308" name="Slide Number Placeholder 3"/>
          <p:cNvSpPr>
            <a:spLocks noGrp="1"/>
          </p:cNvSpPr>
          <p:nvPr>
            <p:ph type="sldNum" sz="quarter" idx="5"/>
          </p:nvPr>
        </p:nvSpPr>
        <p:spPr>
          <a:noFill/>
        </p:spPr>
        <p:txBody>
          <a:bodyPr/>
          <a:lstStyle/>
          <a:p>
            <a:fld id="{0F39AE20-0841-43ED-B4E0-35EB5244FCDD}" type="slidenum">
              <a:rPr lang="en-US" smtClean="0"/>
              <a:pPr/>
              <a:t>37</a:t>
            </a:fld>
            <a:endParaRPr lang="en-US"/>
          </a:p>
        </p:txBody>
      </p:sp>
    </p:spTree>
    <p:extLst>
      <p:ext uri="{BB962C8B-B14F-4D97-AF65-F5344CB8AC3E}">
        <p14:creationId xmlns:p14="http://schemas.microsoft.com/office/powerpoint/2010/main" val="4121412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a:p>
        </p:txBody>
      </p:sp>
      <p:sp>
        <p:nvSpPr>
          <p:cNvPr id="99332" name="Slide Number Placeholder 3"/>
          <p:cNvSpPr>
            <a:spLocks noGrp="1"/>
          </p:cNvSpPr>
          <p:nvPr>
            <p:ph type="sldNum" sz="quarter" idx="5"/>
          </p:nvPr>
        </p:nvSpPr>
        <p:spPr>
          <a:noFill/>
        </p:spPr>
        <p:txBody>
          <a:bodyPr/>
          <a:lstStyle/>
          <a:p>
            <a:fld id="{3291684F-9141-4421-A0F0-2BBE10467FD3}" type="slidenum">
              <a:rPr lang="en-US" smtClean="0"/>
              <a:pPr/>
              <a:t>38</a:t>
            </a:fld>
            <a:endParaRPr lang="en-US"/>
          </a:p>
        </p:txBody>
      </p:sp>
    </p:spTree>
    <p:extLst>
      <p:ext uri="{BB962C8B-B14F-4D97-AF65-F5344CB8AC3E}">
        <p14:creationId xmlns:p14="http://schemas.microsoft.com/office/powerpoint/2010/main" val="1078456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a:p>
        </p:txBody>
      </p:sp>
      <p:sp>
        <p:nvSpPr>
          <p:cNvPr id="100356" name="Slide Number Placeholder 3"/>
          <p:cNvSpPr>
            <a:spLocks noGrp="1"/>
          </p:cNvSpPr>
          <p:nvPr>
            <p:ph type="sldNum" sz="quarter" idx="5"/>
          </p:nvPr>
        </p:nvSpPr>
        <p:spPr>
          <a:noFill/>
        </p:spPr>
        <p:txBody>
          <a:bodyPr/>
          <a:lstStyle/>
          <a:p>
            <a:fld id="{C4859BF3-7512-4E19-BC62-3CBBE5CE583D}" type="slidenum">
              <a:rPr lang="en-US" smtClean="0"/>
              <a:pPr/>
              <a:t>39</a:t>
            </a:fld>
            <a:endParaRPr lang="en-US"/>
          </a:p>
        </p:txBody>
      </p:sp>
    </p:spTree>
    <p:extLst>
      <p:ext uri="{BB962C8B-B14F-4D97-AF65-F5344CB8AC3E}">
        <p14:creationId xmlns:p14="http://schemas.microsoft.com/office/powerpoint/2010/main" val="1157123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a:p>
        </p:txBody>
      </p:sp>
      <p:sp>
        <p:nvSpPr>
          <p:cNvPr id="68612" name="Slide Number Placeholder 3"/>
          <p:cNvSpPr>
            <a:spLocks noGrp="1"/>
          </p:cNvSpPr>
          <p:nvPr>
            <p:ph type="sldNum" sz="quarter" idx="5"/>
          </p:nvPr>
        </p:nvSpPr>
        <p:spPr>
          <a:noFill/>
        </p:spPr>
        <p:txBody>
          <a:bodyPr/>
          <a:lstStyle/>
          <a:p>
            <a:fld id="{ED6A090C-96C9-4FAE-A59B-CFF578B1103F}" type="slidenum">
              <a:rPr lang="en-US" smtClean="0"/>
              <a:pPr/>
              <a:t>4</a:t>
            </a:fld>
            <a:endParaRPr lang="en-US"/>
          </a:p>
        </p:txBody>
      </p:sp>
    </p:spTree>
    <p:extLst>
      <p:ext uri="{BB962C8B-B14F-4D97-AF65-F5344CB8AC3E}">
        <p14:creationId xmlns:p14="http://schemas.microsoft.com/office/powerpoint/2010/main" val="37404128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a:p>
        </p:txBody>
      </p:sp>
      <p:sp>
        <p:nvSpPr>
          <p:cNvPr id="101380" name="Slide Number Placeholder 3"/>
          <p:cNvSpPr>
            <a:spLocks noGrp="1"/>
          </p:cNvSpPr>
          <p:nvPr>
            <p:ph type="sldNum" sz="quarter" idx="5"/>
          </p:nvPr>
        </p:nvSpPr>
        <p:spPr>
          <a:noFill/>
        </p:spPr>
        <p:txBody>
          <a:bodyPr/>
          <a:lstStyle/>
          <a:p>
            <a:fld id="{C558696E-D463-4988-8DE2-FA39A3251291}" type="slidenum">
              <a:rPr lang="en-US" smtClean="0"/>
              <a:pPr/>
              <a:t>40</a:t>
            </a:fld>
            <a:endParaRPr lang="en-US"/>
          </a:p>
        </p:txBody>
      </p:sp>
    </p:spTree>
    <p:extLst>
      <p:ext uri="{BB962C8B-B14F-4D97-AF65-F5344CB8AC3E}">
        <p14:creationId xmlns:p14="http://schemas.microsoft.com/office/powerpoint/2010/main" val="31775749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a:p>
        </p:txBody>
      </p:sp>
      <p:sp>
        <p:nvSpPr>
          <p:cNvPr id="102404" name="Slide Number Placeholder 3"/>
          <p:cNvSpPr>
            <a:spLocks noGrp="1"/>
          </p:cNvSpPr>
          <p:nvPr>
            <p:ph type="sldNum" sz="quarter" idx="5"/>
          </p:nvPr>
        </p:nvSpPr>
        <p:spPr>
          <a:noFill/>
        </p:spPr>
        <p:txBody>
          <a:bodyPr/>
          <a:lstStyle/>
          <a:p>
            <a:fld id="{2A936C07-F79E-4DDE-9E43-AB300514BEFF}" type="slidenum">
              <a:rPr lang="en-US" smtClean="0"/>
              <a:pPr/>
              <a:t>41</a:t>
            </a:fld>
            <a:endParaRPr lang="en-US"/>
          </a:p>
        </p:txBody>
      </p:sp>
    </p:spTree>
    <p:extLst>
      <p:ext uri="{BB962C8B-B14F-4D97-AF65-F5344CB8AC3E}">
        <p14:creationId xmlns:p14="http://schemas.microsoft.com/office/powerpoint/2010/main" val="14006398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a:p>
        </p:txBody>
      </p:sp>
      <p:sp>
        <p:nvSpPr>
          <p:cNvPr id="103428" name="Slide Number Placeholder 3"/>
          <p:cNvSpPr>
            <a:spLocks noGrp="1"/>
          </p:cNvSpPr>
          <p:nvPr>
            <p:ph type="sldNum" sz="quarter" idx="5"/>
          </p:nvPr>
        </p:nvSpPr>
        <p:spPr>
          <a:noFill/>
        </p:spPr>
        <p:txBody>
          <a:bodyPr/>
          <a:lstStyle/>
          <a:p>
            <a:fld id="{953AB82E-F162-444B-99D5-8E17793F8513}" type="slidenum">
              <a:rPr lang="en-US" smtClean="0"/>
              <a:pPr/>
              <a:t>42</a:t>
            </a:fld>
            <a:endParaRPr lang="en-US"/>
          </a:p>
        </p:txBody>
      </p:sp>
    </p:spTree>
    <p:extLst>
      <p:ext uri="{BB962C8B-B14F-4D97-AF65-F5344CB8AC3E}">
        <p14:creationId xmlns:p14="http://schemas.microsoft.com/office/powerpoint/2010/main" val="2355105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a:p>
        </p:txBody>
      </p:sp>
      <p:sp>
        <p:nvSpPr>
          <p:cNvPr id="103428" name="Slide Number Placeholder 3"/>
          <p:cNvSpPr>
            <a:spLocks noGrp="1"/>
          </p:cNvSpPr>
          <p:nvPr>
            <p:ph type="sldNum" sz="quarter" idx="5"/>
          </p:nvPr>
        </p:nvSpPr>
        <p:spPr>
          <a:noFill/>
        </p:spPr>
        <p:txBody>
          <a:bodyPr/>
          <a:lstStyle/>
          <a:p>
            <a:fld id="{953AB82E-F162-444B-99D5-8E17793F8513}" type="slidenum">
              <a:rPr lang="en-US" smtClean="0"/>
              <a:pPr/>
              <a:t>43</a:t>
            </a:fld>
            <a:endParaRPr lang="en-US"/>
          </a:p>
        </p:txBody>
      </p:sp>
    </p:spTree>
    <p:extLst>
      <p:ext uri="{BB962C8B-B14F-4D97-AF65-F5344CB8AC3E}">
        <p14:creationId xmlns:p14="http://schemas.microsoft.com/office/powerpoint/2010/main" val="24260236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a:p>
        </p:txBody>
      </p:sp>
      <p:sp>
        <p:nvSpPr>
          <p:cNvPr id="104452" name="Slide Number Placeholder 3"/>
          <p:cNvSpPr>
            <a:spLocks noGrp="1"/>
          </p:cNvSpPr>
          <p:nvPr>
            <p:ph type="sldNum" sz="quarter" idx="5"/>
          </p:nvPr>
        </p:nvSpPr>
        <p:spPr>
          <a:noFill/>
        </p:spPr>
        <p:txBody>
          <a:bodyPr/>
          <a:lstStyle/>
          <a:p>
            <a:fld id="{486CD0B8-41F1-4818-9AAF-76DD12C7FB96}" type="slidenum">
              <a:rPr lang="en-US" smtClean="0"/>
              <a:pPr/>
              <a:t>44</a:t>
            </a:fld>
            <a:endParaRPr lang="en-US"/>
          </a:p>
        </p:txBody>
      </p:sp>
    </p:spTree>
    <p:extLst>
      <p:ext uri="{BB962C8B-B14F-4D97-AF65-F5344CB8AC3E}">
        <p14:creationId xmlns:p14="http://schemas.microsoft.com/office/powerpoint/2010/main" val="19740363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a:p>
        </p:txBody>
      </p:sp>
      <p:sp>
        <p:nvSpPr>
          <p:cNvPr id="105476" name="Slide Number Placeholder 3"/>
          <p:cNvSpPr>
            <a:spLocks noGrp="1"/>
          </p:cNvSpPr>
          <p:nvPr>
            <p:ph type="sldNum" sz="quarter" idx="5"/>
          </p:nvPr>
        </p:nvSpPr>
        <p:spPr>
          <a:noFill/>
        </p:spPr>
        <p:txBody>
          <a:bodyPr/>
          <a:lstStyle/>
          <a:p>
            <a:fld id="{E02F83FF-4058-4DB2-AB37-A45567C5B6B3}" type="slidenum">
              <a:rPr lang="en-US" smtClean="0"/>
              <a:pPr/>
              <a:t>45</a:t>
            </a:fld>
            <a:endParaRPr lang="en-US"/>
          </a:p>
        </p:txBody>
      </p:sp>
    </p:spTree>
    <p:extLst>
      <p:ext uri="{BB962C8B-B14F-4D97-AF65-F5344CB8AC3E}">
        <p14:creationId xmlns:p14="http://schemas.microsoft.com/office/powerpoint/2010/main" val="5637772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a:p>
        </p:txBody>
      </p:sp>
      <p:sp>
        <p:nvSpPr>
          <p:cNvPr id="108548" name="Slide Number Placeholder 3"/>
          <p:cNvSpPr>
            <a:spLocks noGrp="1"/>
          </p:cNvSpPr>
          <p:nvPr>
            <p:ph type="sldNum" sz="quarter" idx="5"/>
          </p:nvPr>
        </p:nvSpPr>
        <p:spPr>
          <a:noFill/>
        </p:spPr>
        <p:txBody>
          <a:bodyPr/>
          <a:lstStyle/>
          <a:p>
            <a:fld id="{9CDD8150-5D02-489B-B164-3F68C0352E0F}" type="slidenum">
              <a:rPr lang="en-US" smtClean="0"/>
              <a:pPr/>
              <a:t>46</a:t>
            </a:fld>
            <a:endParaRPr lang="en-US"/>
          </a:p>
        </p:txBody>
      </p:sp>
    </p:spTree>
    <p:extLst>
      <p:ext uri="{BB962C8B-B14F-4D97-AF65-F5344CB8AC3E}">
        <p14:creationId xmlns:p14="http://schemas.microsoft.com/office/powerpoint/2010/main" val="5502900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a:p>
        </p:txBody>
      </p:sp>
      <p:sp>
        <p:nvSpPr>
          <p:cNvPr id="109572" name="Slide Number Placeholder 3"/>
          <p:cNvSpPr>
            <a:spLocks noGrp="1"/>
          </p:cNvSpPr>
          <p:nvPr>
            <p:ph type="sldNum" sz="quarter" idx="5"/>
          </p:nvPr>
        </p:nvSpPr>
        <p:spPr>
          <a:noFill/>
        </p:spPr>
        <p:txBody>
          <a:bodyPr/>
          <a:lstStyle/>
          <a:p>
            <a:fld id="{3229BF50-269F-4039-8833-1EBA45BF4E8B}" type="slidenum">
              <a:rPr lang="en-US" smtClean="0"/>
              <a:pPr/>
              <a:t>47</a:t>
            </a:fld>
            <a:endParaRPr lang="en-US"/>
          </a:p>
        </p:txBody>
      </p:sp>
    </p:spTree>
    <p:extLst>
      <p:ext uri="{BB962C8B-B14F-4D97-AF65-F5344CB8AC3E}">
        <p14:creationId xmlns:p14="http://schemas.microsoft.com/office/powerpoint/2010/main" val="5485760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a:p>
        </p:txBody>
      </p:sp>
      <p:sp>
        <p:nvSpPr>
          <p:cNvPr id="110596" name="Slide Number Placeholder 3"/>
          <p:cNvSpPr>
            <a:spLocks noGrp="1"/>
          </p:cNvSpPr>
          <p:nvPr>
            <p:ph type="sldNum" sz="quarter" idx="5"/>
          </p:nvPr>
        </p:nvSpPr>
        <p:spPr>
          <a:noFill/>
        </p:spPr>
        <p:txBody>
          <a:bodyPr/>
          <a:lstStyle/>
          <a:p>
            <a:fld id="{33377237-6CBE-4E63-B905-9D2EA83112DD}" type="slidenum">
              <a:rPr lang="en-US" smtClean="0"/>
              <a:pPr/>
              <a:t>48</a:t>
            </a:fld>
            <a:endParaRPr lang="en-US"/>
          </a:p>
        </p:txBody>
      </p:sp>
    </p:spTree>
    <p:extLst>
      <p:ext uri="{BB962C8B-B14F-4D97-AF65-F5344CB8AC3E}">
        <p14:creationId xmlns:p14="http://schemas.microsoft.com/office/powerpoint/2010/main" val="2315072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a:p>
        </p:txBody>
      </p:sp>
      <p:sp>
        <p:nvSpPr>
          <p:cNvPr id="113668" name="Slide Number Placeholder 3"/>
          <p:cNvSpPr>
            <a:spLocks noGrp="1"/>
          </p:cNvSpPr>
          <p:nvPr>
            <p:ph type="sldNum" sz="quarter" idx="5"/>
          </p:nvPr>
        </p:nvSpPr>
        <p:spPr>
          <a:noFill/>
        </p:spPr>
        <p:txBody>
          <a:bodyPr/>
          <a:lstStyle/>
          <a:p>
            <a:fld id="{EBD81B75-3909-49B8-83A4-0481A6301A5D}" type="slidenum">
              <a:rPr lang="en-US" smtClean="0"/>
              <a:pPr/>
              <a:t>49</a:t>
            </a:fld>
            <a:endParaRPr lang="en-US"/>
          </a:p>
        </p:txBody>
      </p:sp>
    </p:spTree>
    <p:extLst>
      <p:ext uri="{BB962C8B-B14F-4D97-AF65-F5344CB8AC3E}">
        <p14:creationId xmlns:p14="http://schemas.microsoft.com/office/powerpoint/2010/main" val="3481847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a:p>
        </p:txBody>
      </p:sp>
      <p:sp>
        <p:nvSpPr>
          <p:cNvPr id="68612" name="Slide Number Placeholder 3"/>
          <p:cNvSpPr>
            <a:spLocks noGrp="1"/>
          </p:cNvSpPr>
          <p:nvPr>
            <p:ph type="sldNum" sz="quarter" idx="5"/>
          </p:nvPr>
        </p:nvSpPr>
        <p:spPr>
          <a:noFill/>
        </p:spPr>
        <p:txBody>
          <a:bodyPr/>
          <a:lstStyle/>
          <a:p>
            <a:fld id="{ED6A090C-96C9-4FAE-A59B-CFF578B1103F}" type="slidenum">
              <a:rPr lang="en-US" smtClean="0"/>
              <a:pPr/>
              <a:t>5</a:t>
            </a:fld>
            <a:endParaRPr lang="en-US"/>
          </a:p>
        </p:txBody>
      </p:sp>
    </p:spTree>
    <p:extLst>
      <p:ext uri="{BB962C8B-B14F-4D97-AF65-F5344CB8AC3E}">
        <p14:creationId xmlns:p14="http://schemas.microsoft.com/office/powerpoint/2010/main" val="35030840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a:p>
        </p:txBody>
      </p:sp>
      <p:sp>
        <p:nvSpPr>
          <p:cNvPr id="116740" name="Slide Number Placeholder 3"/>
          <p:cNvSpPr>
            <a:spLocks noGrp="1"/>
          </p:cNvSpPr>
          <p:nvPr>
            <p:ph type="sldNum" sz="quarter" idx="5"/>
          </p:nvPr>
        </p:nvSpPr>
        <p:spPr>
          <a:noFill/>
        </p:spPr>
        <p:txBody>
          <a:bodyPr/>
          <a:lstStyle/>
          <a:p>
            <a:fld id="{603A2C0D-6A22-49B8-B247-27E402A7ABE4}" type="slidenum">
              <a:rPr lang="en-US" smtClean="0"/>
              <a:pPr/>
              <a:t>50</a:t>
            </a:fld>
            <a:endParaRPr lang="en-US"/>
          </a:p>
        </p:txBody>
      </p:sp>
    </p:spTree>
    <p:extLst>
      <p:ext uri="{BB962C8B-B14F-4D97-AF65-F5344CB8AC3E}">
        <p14:creationId xmlns:p14="http://schemas.microsoft.com/office/powerpoint/2010/main" val="22450979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a:p>
        </p:txBody>
      </p:sp>
      <p:sp>
        <p:nvSpPr>
          <p:cNvPr id="117764" name="Slide Number Placeholder 3"/>
          <p:cNvSpPr>
            <a:spLocks noGrp="1"/>
          </p:cNvSpPr>
          <p:nvPr>
            <p:ph type="sldNum" sz="quarter" idx="5"/>
          </p:nvPr>
        </p:nvSpPr>
        <p:spPr>
          <a:noFill/>
        </p:spPr>
        <p:txBody>
          <a:bodyPr/>
          <a:lstStyle/>
          <a:p>
            <a:fld id="{F75B975E-97A2-406D-A893-6DE861BAFA53}" type="slidenum">
              <a:rPr lang="en-US" smtClean="0"/>
              <a:pPr/>
              <a:t>51</a:t>
            </a:fld>
            <a:endParaRPr lang="en-US"/>
          </a:p>
        </p:txBody>
      </p:sp>
    </p:spTree>
    <p:extLst>
      <p:ext uri="{BB962C8B-B14F-4D97-AF65-F5344CB8AC3E}">
        <p14:creationId xmlns:p14="http://schemas.microsoft.com/office/powerpoint/2010/main" val="38467812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a:p>
        </p:txBody>
      </p:sp>
      <p:sp>
        <p:nvSpPr>
          <p:cNvPr id="118788" name="Slide Number Placeholder 3"/>
          <p:cNvSpPr>
            <a:spLocks noGrp="1"/>
          </p:cNvSpPr>
          <p:nvPr>
            <p:ph type="sldNum" sz="quarter" idx="5"/>
          </p:nvPr>
        </p:nvSpPr>
        <p:spPr>
          <a:noFill/>
        </p:spPr>
        <p:txBody>
          <a:bodyPr/>
          <a:lstStyle/>
          <a:p>
            <a:fld id="{0D12EF0D-D348-45B2-9281-49EF7122A9AE}" type="slidenum">
              <a:rPr lang="en-US" smtClean="0"/>
              <a:pPr/>
              <a:t>52</a:t>
            </a:fld>
            <a:endParaRPr lang="en-US"/>
          </a:p>
        </p:txBody>
      </p:sp>
    </p:spTree>
    <p:extLst>
      <p:ext uri="{BB962C8B-B14F-4D97-AF65-F5344CB8AC3E}">
        <p14:creationId xmlns:p14="http://schemas.microsoft.com/office/powerpoint/2010/main" val="34209810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p>
        </p:txBody>
      </p:sp>
      <p:sp>
        <p:nvSpPr>
          <p:cNvPr id="119812" name="Slide Number Placeholder 3"/>
          <p:cNvSpPr>
            <a:spLocks noGrp="1"/>
          </p:cNvSpPr>
          <p:nvPr>
            <p:ph type="sldNum" sz="quarter" idx="5"/>
          </p:nvPr>
        </p:nvSpPr>
        <p:spPr>
          <a:noFill/>
        </p:spPr>
        <p:txBody>
          <a:bodyPr/>
          <a:lstStyle/>
          <a:p>
            <a:fld id="{EC208048-6892-481A-830F-9599F2A95531}" type="slidenum">
              <a:rPr lang="en-US" smtClean="0"/>
              <a:pPr/>
              <a:t>53</a:t>
            </a:fld>
            <a:endParaRPr lang="en-US"/>
          </a:p>
        </p:txBody>
      </p:sp>
    </p:spTree>
    <p:extLst>
      <p:ext uri="{BB962C8B-B14F-4D97-AF65-F5344CB8AC3E}">
        <p14:creationId xmlns:p14="http://schemas.microsoft.com/office/powerpoint/2010/main" val="15744897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a:p>
        </p:txBody>
      </p:sp>
      <p:sp>
        <p:nvSpPr>
          <p:cNvPr id="120836" name="Slide Number Placeholder 3"/>
          <p:cNvSpPr>
            <a:spLocks noGrp="1"/>
          </p:cNvSpPr>
          <p:nvPr>
            <p:ph type="sldNum" sz="quarter" idx="5"/>
          </p:nvPr>
        </p:nvSpPr>
        <p:spPr>
          <a:noFill/>
        </p:spPr>
        <p:txBody>
          <a:bodyPr/>
          <a:lstStyle/>
          <a:p>
            <a:fld id="{102B0436-A289-4749-AB7D-58A0EA55E17A}" type="slidenum">
              <a:rPr lang="en-US" smtClean="0"/>
              <a:pPr/>
              <a:t>54</a:t>
            </a:fld>
            <a:endParaRPr lang="en-US"/>
          </a:p>
        </p:txBody>
      </p:sp>
    </p:spTree>
    <p:extLst>
      <p:ext uri="{BB962C8B-B14F-4D97-AF65-F5344CB8AC3E}">
        <p14:creationId xmlns:p14="http://schemas.microsoft.com/office/powerpoint/2010/main" val="16511181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a:p>
        </p:txBody>
      </p:sp>
      <p:sp>
        <p:nvSpPr>
          <p:cNvPr id="121860" name="Slide Number Placeholder 3"/>
          <p:cNvSpPr>
            <a:spLocks noGrp="1"/>
          </p:cNvSpPr>
          <p:nvPr>
            <p:ph type="sldNum" sz="quarter" idx="5"/>
          </p:nvPr>
        </p:nvSpPr>
        <p:spPr>
          <a:noFill/>
        </p:spPr>
        <p:txBody>
          <a:bodyPr/>
          <a:lstStyle/>
          <a:p>
            <a:fld id="{99CA399F-4A4B-4267-A38F-FF9D7A08C694}" type="slidenum">
              <a:rPr lang="en-US" smtClean="0"/>
              <a:pPr/>
              <a:t>55</a:t>
            </a:fld>
            <a:endParaRPr lang="en-US"/>
          </a:p>
        </p:txBody>
      </p:sp>
    </p:spTree>
    <p:extLst>
      <p:ext uri="{BB962C8B-B14F-4D97-AF65-F5344CB8AC3E}">
        <p14:creationId xmlns:p14="http://schemas.microsoft.com/office/powerpoint/2010/main" val="34071257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a:p>
        </p:txBody>
      </p:sp>
      <p:sp>
        <p:nvSpPr>
          <p:cNvPr id="122884" name="Slide Number Placeholder 3"/>
          <p:cNvSpPr>
            <a:spLocks noGrp="1"/>
          </p:cNvSpPr>
          <p:nvPr>
            <p:ph type="sldNum" sz="quarter" idx="5"/>
          </p:nvPr>
        </p:nvSpPr>
        <p:spPr>
          <a:noFill/>
        </p:spPr>
        <p:txBody>
          <a:bodyPr/>
          <a:lstStyle/>
          <a:p>
            <a:fld id="{81DA92DE-5BFA-4C12-BE15-CE222DD807B6}" type="slidenum">
              <a:rPr lang="en-US" smtClean="0"/>
              <a:pPr/>
              <a:t>56</a:t>
            </a:fld>
            <a:endParaRPr lang="en-US"/>
          </a:p>
        </p:txBody>
      </p:sp>
    </p:spTree>
    <p:extLst>
      <p:ext uri="{BB962C8B-B14F-4D97-AF65-F5344CB8AC3E}">
        <p14:creationId xmlns:p14="http://schemas.microsoft.com/office/powerpoint/2010/main" val="26047436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a:p>
        </p:txBody>
      </p:sp>
      <p:sp>
        <p:nvSpPr>
          <p:cNvPr id="123908" name="Slide Number Placeholder 3"/>
          <p:cNvSpPr>
            <a:spLocks noGrp="1"/>
          </p:cNvSpPr>
          <p:nvPr>
            <p:ph type="sldNum" sz="quarter" idx="5"/>
          </p:nvPr>
        </p:nvSpPr>
        <p:spPr>
          <a:noFill/>
        </p:spPr>
        <p:txBody>
          <a:bodyPr/>
          <a:lstStyle/>
          <a:p>
            <a:fld id="{46BDF601-06E1-47A1-88A7-BE41B155452E}" type="slidenum">
              <a:rPr lang="en-US" smtClean="0"/>
              <a:pPr/>
              <a:t>57</a:t>
            </a:fld>
            <a:endParaRPr lang="en-US"/>
          </a:p>
        </p:txBody>
      </p:sp>
    </p:spTree>
    <p:extLst>
      <p:ext uri="{BB962C8B-B14F-4D97-AF65-F5344CB8AC3E}">
        <p14:creationId xmlns:p14="http://schemas.microsoft.com/office/powerpoint/2010/main" val="26762688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a:p>
        </p:txBody>
      </p:sp>
      <p:sp>
        <p:nvSpPr>
          <p:cNvPr id="124932" name="Slide Number Placeholder 3"/>
          <p:cNvSpPr>
            <a:spLocks noGrp="1"/>
          </p:cNvSpPr>
          <p:nvPr>
            <p:ph type="sldNum" sz="quarter" idx="5"/>
          </p:nvPr>
        </p:nvSpPr>
        <p:spPr>
          <a:noFill/>
        </p:spPr>
        <p:txBody>
          <a:bodyPr/>
          <a:lstStyle/>
          <a:p>
            <a:fld id="{E3245760-7411-4C1C-A90D-9DDB66B81DB3}" type="slidenum">
              <a:rPr lang="en-US" smtClean="0"/>
              <a:pPr/>
              <a:t>58</a:t>
            </a:fld>
            <a:endParaRPr lang="en-US"/>
          </a:p>
        </p:txBody>
      </p:sp>
    </p:spTree>
    <p:extLst>
      <p:ext uri="{BB962C8B-B14F-4D97-AF65-F5344CB8AC3E}">
        <p14:creationId xmlns:p14="http://schemas.microsoft.com/office/powerpoint/2010/main" val="38744973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a:p>
        </p:txBody>
      </p:sp>
      <p:sp>
        <p:nvSpPr>
          <p:cNvPr id="125956" name="Slide Number Placeholder 3"/>
          <p:cNvSpPr>
            <a:spLocks noGrp="1"/>
          </p:cNvSpPr>
          <p:nvPr>
            <p:ph type="sldNum" sz="quarter" idx="5"/>
          </p:nvPr>
        </p:nvSpPr>
        <p:spPr>
          <a:noFill/>
        </p:spPr>
        <p:txBody>
          <a:bodyPr/>
          <a:lstStyle/>
          <a:p>
            <a:fld id="{C95CB068-AE58-4C51-A9CC-20EB8F34D015}" type="slidenum">
              <a:rPr lang="en-US" smtClean="0"/>
              <a:pPr/>
              <a:t>59</a:t>
            </a:fld>
            <a:endParaRPr lang="en-US"/>
          </a:p>
        </p:txBody>
      </p:sp>
    </p:spTree>
    <p:extLst>
      <p:ext uri="{BB962C8B-B14F-4D97-AF65-F5344CB8AC3E}">
        <p14:creationId xmlns:p14="http://schemas.microsoft.com/office/powerpoint/2010/main" val="843985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a:p>
        </p:txBody>
      </p:sp>
      <p:sp>
        <p:nvSpPr>
          <p:cNvPr id="70660" name="Slide Number Placeholder 3"/>
          <p:cNvSpPr>
            <a:spLocks noGrp="1"/>
          </p:cNvSpPr>
          <p:nvPr>
            <p:ph type="sldNum" sz="quarter" idx="5"/>
          </p:nvPr>
        </p:nvSpPr>
        <p:spPr>
          <a:noFill/>
        </p:spPr>
        <p:txBody>
          <a:bodyPr/>
          <a:lstStyle/>
          <a:p>
            <a:fld id="{16AB94E6-386D-4366-9D19-B154304AF1B0}" type="slidenum">
              <a:rPr lang="en-US" smtClean="0"/>
              <a:pPr/>
              <a:t>6</a:t>
            </a:fld>
            <a:endParaRPr lang="en-US"/>
          </a:p>
        </p:txBody>
      </p:sp>
    </p:spTree>
    <p:extLst>
      <p:ext uri="{BB962C8B-B14F-4D97-AF65-F5344CB8AC3E}">
        <p14:creationId xmlns:p14="http://schemas.microsoft.com/office/powerpoint/2010/main" val="5668623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a:p>
        </p:txBody>
      </p:sp>
      <p:sp>
        <p:nvSpPr>
          <p:cNvPr id="126980" name="Slide Number Placeholder 3"/>
          <p:cNvSpPr>
            <a:spLocks noGrp="1"/>
          </p:cNvSpPr>
          <p:nvPr>
            <p:ph type="sldNum" sz="quarter" idx="5"/>
          </p:nvPr>
        </p:nvSpPr>
        <p:spPr>
          <a:noFill/>
        </p:spPr>
        <p:txBody>
          <a:bodyPr/>
          <a:lstStyle/>
          <a:p>
            <a:fld id="{6224C970-0E01-43A2-A372-D5129F8B843D}" type="slidenum">
              <a:rPr lang="en-US" smtClean="0"/>
              <a:pPr/>
              <a:t>60</a:t>
            </a:fld>
            <a:endParaRPr lang="en-US"/>
          </a:p>
        </p:txBody>
      </p:sp>
    </p:spTree>
    <p:extLst>
      <p:ext uri="{BB962C8B-B14F-4D97-AF65-F5344CB8AC3E}">
        <p14:creationId xmlns:p14="http://schemas.microsoft.com/office/powerpoint/2010/main" val="2992884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a:p>
        </p:txBody>
      </p:sp>
      <p:sp>
        <p:nvSpPr>
          <p:cNvPr id="71684" name="Slide Number Placeholder 3"/>
          <p:cNvSpPr>
            <a:spLocks noGrp="1"/>
          </p:cNvSpPr>
          <p:nvPr>
            <p:ph type="sldNum" sz="quarter" idx="5"/>
          </p:nvPr>
        </p:nvSpPr>
        <p:spPr>
          <a:noFill/>
        </p:spPr>
        <p:txBody>
          <a:bodyPr/>
          <a:lstStyle/>
          <a:p>
            <a:fld id="{48EED8C4-B8C9-4EF7-A377-84934A4E3496}" type="slidenum">
              <a:rPr lang="en-US" smtClean="0"/>
              <a:pPr/>
              <a:t>7</a:t>
            </a:fld>
            <a:endParaRPr lang="en-US"/>
          </a:p>
        </p:txBody>
      </p:sp>
    </p:spTree>
    <p:extLst>
      <p:ext uri="{BB962C8B-B14F-4D97-AF65-F5344CB8AC3E}">
        <p14:creationId xmlns:p14="http://schemas.microsoft.com/office/powerpoint/2010/main" val="3409726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a:p>
        </p:txBody>
      </p:sp>
      <p:sp>
        <p:nvSpPr>
          <p:cNvPr id="72708" name="Slide Number Placeholder 3"/>
          <p:cNvSpPr>
            <a:spLocks noGrp="1"/>
          </p:cNvSpPr>
          <p:nvPr>
            <p:ph type="sldNum" sz="quarter" idx="5"/>
          </p:nvPr>
        </p:nvSpPr>
        <p:spPr>
          <a:noFill/>
        </p:spPr>
        <p:txBody>
          <a:bodyPr/>
          <a:lstStyle/>
          <a:p>
            <a:fld id="{6073537E-7A57-4DD5-8180-8DB1B3A632C4}" type="slidenum">
              <a:rPr lang="en-US" smtClean="0"/>
              <a:pPr/>
              <a:t>8</a:t>
            </a:fld>
            <a:endParaRPr lang="en-US"/>
          </a:p>
        </p:txBody>
      </p:sp>
    </p:spTree>
    <p:extLst>
      <p:ext uri="{BB962C8B-B14F-4D97-AF65-F5344CB8AC3E}">
        <p14:creationId xmlns:p14="http://schemas.microsoft.com/office/powerpoint/2010/main" val="1486638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a:p>
        </p:txBody>
      </p:sp>
      <p:sp>
        <p:nvSpPr>
          <p:cNvPr id="73732" name="Slide Number Placeholder 3"/>
          <p:cNvSpPr>
            <a:spLocks noGrp="1"/>
          </p:cNvSpPr>
          <p:nvPr>
            <p:ph type="sldNum" sz="quarter" idx="5"/>
          </p:nvPr>
        </p:nvSpPr>
        <p:spPr>
          <a:noFill/>
        </p:spPr>
        <p:txBody>
          <a:bodyPr/>
          <a:lstStyle/>
          <a:p>
            <a:fld id="{8006CB4A-FD24-4F37-928D-81641C414458}" type="slidenum">
              <a:rPr lang="en-US" smtClean="0"/>
              <a:pPr/>
              <a:t>9</a:t>
            </a:fld>
            <a:endParaRPr lang="en-US"/>
          </a:p>
        </p:txBody>
      </p:sp>
    </p:spTree>
    <p:extLst>
      <p:ext uri="{BB962C8B-B14F-4D97-AF65-F5344CB8AC3E}">
        <p14:creationId xmlns:p14="http://schemas.microsoft.com/office/powerpoint/2010/main" val="145136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6D1DD4D9-846A-44F0-B644-A4FEEB05BF15}"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12F647-69A4-4B43-9ABD-414E5AD4DEB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4F9F627-0481-4281-B952-82BC5A7F96BE}"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6D1DD4D9-846A-44F0-B644-A4FEEB05BF15}"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B22282-D819-4BFC-8955-9ACFD2BEABDE}"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Aktiv Grotesk XBold" panose="020B0803020202020204" pitchFamily="34" charset="0"/>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15BB4C45-EAF3-4EAA-8D0F-02DE9E29056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5CF810-8D16-423D-B67F-BE2D8A4651B2}"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CE3E7C6-6BB5-4029-9A74-5A45F23C6E9A}"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8223CCD-034C-4ED8-8DB0-6700AF355B4B}"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2DE8228-5ABA-4CD9-9895-255E80E8E967}"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64D6CE-2D0D-425D-9A1D-542D0B7E889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B22282-D819-4BFC-8955-9ACFD2BEABDE}"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A64FD2F-1090-42C8-9023-8F7508D694F7}"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12F647-69A4-4B43-9ABD-414E5AD4DEB2}"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4F9F627-0481-4281-B952-82BC5A7F96BE}"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D1DD4D9-846A-44F0-B644-A4FEEB05BF15}"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B22282-D819-4BFC-8955-9ACFD2BEABDE}"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BB4C45-EAF3-4EAA-8D0F-02DE9E290567}"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5CF810-8D16-423D-B67F-BE2D8A4651B2}"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CE3E7C6-6BB5-4029-9A74-5A45F23C6E9A}"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8223CCD-034C-4ED8-8DB0-6700AF355B4B}"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2DE8228-5ABA-4CD9-9895-255E80E8E96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BB4C45-EAF3-4EAA-8D0F-02DE9E29056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64D6CE-2D0D-425D-9A1D-542D0B7E8898}"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A64FD2F-1090-42C8-9023-8F7508D694F7}" type="slidenum">
              <a:rPr lang="en-US" smtClean="0"/>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12F647-69A4-4B43-9ABD-414E5AD4DEB2}"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4F9F627-0481-4281-B952-82BC5A7F96BE}"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6D1DD4D9-846A-44F0-B644-A4FEEB05BF15}" type="slidenum">
              <a:rPr lang="en-US" smtClean="0"/>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B22282-D819-4BFC-8955-9ACFD2BEABDE}" type="slidenum">
              <a:rPr lang="en-US" smtClean="0"/>
              <a:pPr>
                <a:defRPr/>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BB4C45-EAF3-4EAA-8D0F-02DE9E290567}"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5CF810-8D16-423D-B67F-BE2D8A4651B2}" type="slidenum">
              <a:rPr lang="en-US" smtClean="0"/>
              <a:pPr>
                <a:defRPr/>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CE3E7C6-6BB5-4029-9A74-5A45F23C6E9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8223CCD-034C-4ED8-8DB0-6700AF355B4B}" type="slidenum">
              <a:rPr lang="en-US" smtClean="0"/>
              <a:pPr>
                <a:defRPr/>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5CF810-8D16-423D-B67F-BE2D8A4651B2}"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2DE8228-5ABA-4CD9-9895-255E80E8E967}" type="slidenum">
              <a:rPr lang="en-US" smtClean="0"/>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64D6CE-2D0D-425D-9A1D-542D0B7E8898}"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4A64FD2F-1090-42C8-9023-8F7508D694F7}"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12F647-69A4-4B43-9ABD-414E5AD4DEB2}" type="slidenum">
              <a:rPr lang="en-US" smtClean="0"/>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4F9F627-0481-4281-B952-82BC5A7F96BE}" type="slidenum">
              <a:rPr lang="en-US" smtClean="0"/>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6D1DD4D9-846A-44F0-B644-A4FEEB05BF15}"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AAB22282-D819-4BFC-8955-9ACFD2BEABDE}"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15BB4C45-EAF3-4EAA-8D0F-02DE9E290567}"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5CF810-8D16-423D-B67F-BE2D8A4651B2}"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BCE3E7C6-6BB5-4029-9A74-5A45F23C6E9A}"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CE3E7C6-6BB5-4029-9A74-5A45F23C6E9A}" type="slidenum">
              <a:rPr lang="en-US" smtClean="0"/>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C8223CCD-034C-4ED8-8DB0-6700AF355B4B}" type="slidenum">
              <a:rPr lang="en-US" smtClean="0"/>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A2DE8228-5ABA-4CD9-9895-255E80E8E967}" type="slidenum">
              <a:rPr lang="en-US" smtClean="0"/>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A364D6CE-2D0D-425D-9A1D-542D0B7E8898}"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4A64FD2F-1090-42C8-9023-8F7508D694F7}"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12F647-69A4-4B43-9ABD-414E5AD4DEB2}"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64F9F627-0481-4281-B952-82BC5A7F96BE}"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6D1DD4D9-846A-44F0-B644-A4FEEB05BF15}"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AAB22282-D819-4BFC-8955-9ACFD2BEABDE}"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15BB4C45-EAF3-4EAA-8D0F-02DE9E290567}"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5CF810-8D16-423D-B67F-BE2D8A4651B2}"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8223CCD-034C-4ED8-8DB0-6700AF355B4B}" type="slidenum">
              <a:rPr lang="en-US" smtClean="0"/>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BCE3E7C6-6BB5-4029-9A74-5A45F23C6E9A}"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C8223CCD-034C-4ED8-8DB0-6700AF355B4B}" type="slidenum">
              <a:rPr lang="en-US" smtClean="0"/>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A2DE8228-5ABA-4CD9-9895-255E80E8E967}" type="slidenum">
              <a:rPr lang="en-US" smtClean="0"/>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A364D6CE-2D0D-425D-9A1D-542D0B7E8898}"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4A64FD2F-1090-42C8-9023-8F7508D694F7}"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12F647-69A4-4B43-9ABD-414E5AD4DEB2}"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64F9F627-0481-4281-B952-82BC5A7F96BE}"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6D1DD4D9-846A-44F0-B644-A4FEEB05BF15}"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B22282-D819-4BFC-8955-9ACFD2BEABDE}" type="slidenum">
              <a:rPr lang="en-US" smtClean="0"/>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Aktiv Grotesk XBold" panose="020B0803020202020204" pitchFamily="34" charset="0"/>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15BB4C45-EAF3-4EAA-8D0F-02DE9E29056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2DE8228-5ABA-4CD9-9895-255E80E8E967}" type="slidenum">
              <a:rPr lang="en-US" smtClean="0"/>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5CF810-8D16-423D-B67F-BE2D8A4651B2}" type="slidenum">
              <a:rPr lang="en-US" smtClean="0"/>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CE3E7C6-6BB5-4029-9A74-5A45F23C6E9A}" type="slidenum">
              <a:rPr lang="en-US" smtClean="0"/>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8223CCD-034C-4ED8-8DB0-6700AF355B4B}" type="slidenum">
              <a:rPr lang="en-US" smtClean="0"/>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2DE8228-5ABA-4CD9-9895-255E80E8E967}" type="slidenum">
              <a:rPr lang="en-US" smtClean="0"/>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64D6CE-2D0D-425D-9A1D-542D0B7E8898}" type="slidenum">
              <a:rPr lang="en-US" smtClean="0"/>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A64FD2F-1090-42C8-9023-8F7508D694F7}" type="slidenum">
              <a:rPr lang="en-US" smtClean="0"/>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12F647-69A4-4B43-9ABD-414E5AD4DEB2}" type="slidenum">
              <a:rPr lang="en-US" smtClean="0"/>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4F9F627-0481-4281-B952-82BC5A7F96BE}" type="slidenum">
              <a:rPr lang="en-US" smtClean="0"/>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6D1DD4D9-846A-44F0-B644-A4FEEB05BF15}" type="slidenum">
              <a:rPr lang="en-US" smtClean="0"/>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B22282-D819-4BFC-8955-9ACFD2BEABDE}" type="slidenum">
              <a:rPr lang="en-US" smtClean="0"/>
              <a:pPr>
                <a:defRPr/>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64D6CE-2D0D-425D-9A1D-542D0B7E8898}" type="slidenum">
              <a:rPr lang="en-US" smtClean="0"/>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BB4C45-EAF3-4EAA-8D0F-02DE9E290567}"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5CF810-8D16-423D-B67F-BE2D8A4651B2}" type="slidenum">
              <a:rPr lang="en-US" smtClean="0"/>
              <a:pPr>
                <a:defRPr/>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CE3E7C6-6BB5-4029-9A74-5A45F23C6E9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8223CCD-034C-4ED8-8DB0-6700AF355B4B}" type="slidenum">
              <a:rPr lang="en-US" smtClean="0"/>
              <a:pPr>
                <a:defRPr/>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2DE8228-5ABA-4CD9-9895-255E80E8E967}" type="slidenum">
              <a:rPr lang="en-US" smtClean="0"/>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64D6CE-2D0D-425D-9A1D-542D0B7E8898}"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4A64FD2F-1090-42C8-9023-8F7508D694F7}"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12F647-69A4-4B43-9ABD-414E5AD4DEB2}" type="slidenum">
              <a:rPr lang="en-US" smtClean="0"/>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4F9F627-0481-4281-B952-82BC5A7F96B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4A64FD2F-1090-42C8-9023-8F7508D694F7}"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microsoft.com/office/2007/relationships/hdphoto" Target="../media/hdphoto1.wdp"/></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microsoft.com/office/2007/relationships/hdphoto" Target="../media/hdphoto1.wdp"/></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microsoft.com/office/2007/relationships/hdphoto" Target="../media/hdphoto1.wdp"/></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4.jpe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duotone>
              <a:schemeClr val="bg2">
                <a:shade val="3000"/>
                <a:satMod val="110000"/>
              </a:schemeClr>
              <a:schemeClr val="bg2">
                <a:tint val="60000"/>
                <a:satMod val="425000"/>
              </a:schemeClr>
            </a:duotone>
            <a:lum/>
            <a:extLst>
              <a:ext uri="{BEBA8EAE-BF5A-486C-A8C5-ECC9F3942E4B}">
                <a14:imgProps xmlns:a14="http://schemas.microsoft.com/office/drawing/2010/main">
                  <a14:imgLayer r:embed="rId14">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09D5B4E0-92FE-459C-8B69-F47DB22BD76C}"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duotone>
              <a:schemeClr val="bg2">
                <a:shade val="3000"/>
                <a:satMod val="110000"/>
              </a:schemeClr>
              <a:schemeClr val="bg2">
                <a:tint val="60000"/>
                <a:satMod val="425000"/>
              </a:schemeClr>
            </a:duotone>
            <a:lum/>
            <a:extLst>
              <a:ext uri="{BEBA8EAE-BF5A-486C-A8C5-ECC9F3942E4B}">
                <a14:imgProps xmlns:a14="http://schemas.microsoft.com/office/drawing/2010/main">
                  <a14:imgLayer r:embed="rId14">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09D5B4E0-92FE-459C-8B69-F47DB22BD76C}"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ktiv Grotesk XBold" panose="020B0803020202020204" pitchFamily="34" charset="0"/>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duotone>
              <a:schemeClr val="bg2">
                <a:shade val="3000"/>
                <a:satMod val="110000"/>
              </a:schemeClr>
              <a:schemeClr val="bg2">
                <a:tint val="60000"/>
                <a:satMod val="425000"/>
              </a:schemeClr>
            </a:duotone>
            <a:lum/>
            <a:extLst>
              <a:ext uri="{BEBA8EAE-BF5A-486C-A8C5-ECC9F3942E4B}">
                <a14:imgProps xmlns:a14="http://schemas.microsoft.com/office/drawing/2010/main">
                  <a14:imgLayer r:embed="rId14">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9D5B4E0-92FE-459C-8B69-F47DB22BD76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duotone>
              <a:schemeClr val="bg2">
                <a:shade val="3000"/>
                <a:satMod val="110000"/>
              </a:schemeClr>
              <a:schemeClr val="bg2">
                <a:tint val="60000"/>
                <a:satMod val="425000"/>
              </a:schemeClr>
            </a:duotone>
            <a:lum/>
            <a:extLst>
              <a:ext uri="{BEBA8EAE-BF5A-486C-A8C5-ECC9F3942E4B}">
                <a14:imgProps xmlns:a14="http://schemas.microsoft.com/office/drawing/2010/main">
                  <a14:imgLayer r:embed="rId14">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09D5B4E0-92FE-459C-8B69-F47DB22BD76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duotone>
              <a:schemeClr val="bg2">
                <a:shade val="3000"/>
                <a:satMod val="110000"/>
              </a:schemeClr>
              <a:schemeClr val="bg2">
                <a:tint val="60000"/>
                <a:satMod val="425000"/>
              </a:schemeClr>
            </a:duotone>
            <a:lum/>
            <a:extLst>
              <a:ext uri="{BEBA8EAE-BF5A-486C-A8C5-ECC9F3942E4B}">
                <a14:imgProps xmlns:a14="http://schemas.microsoft.com/office/drawing/2010/main">
                  <a14:imgLayer r:embed="rId14">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09D5B4E0-92FE-459C-8B69-F47DB22BD76C}"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duotone>
              <a:schemeClr val="bg2">
                <a:shade val="3000"/>
                <a:satMod val="110000"/>
              </a:schemeClr>
              <a:schemeClr val="bg2">
                <a:tint val="60000"/>
                <a:satMod val="425000"/>
              </a:schemeClr>
            </a:duotone>
            <a:lum/>
            <a:extLst>
              <a:ext uri="{BEBA8EAE-BF5A-486C-A8C5-ECC9F3942E4B}">
                <a14:imgProps xmlns:a14="http://schemas.microsoft.com/office/drawing/2010/main">
                  <a14:imgLayer r:embed="rId14">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09D5B4E0-92FE-459C-8B69-F47DB22BD76C}"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duotone>
              <a:schemeClr val="bg2">
                <a:shade val="3000"/>
                <a:satMod val="110000"/>
              </a:schemeClr>
              <a:schemeClr val="bg2">
                <a:tint val="60000"/>
                <a:satMod val="425000"/>
              </a:schemeClr>
            </a:duotone>
            <a:lum/>
            <a:extLst>
              <a:ext uri="{BEBA8EAE-BF5A-486C-A8C5-ECC9F3942E4B}">
                <a14:imgProps xmlns:a14="http://schemas.microsoft.com/office/drawing/2010/main">
                  <a14:imgLayer r:embed="rId14">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09D5B4E0-92FE-459C-8B69-F47DB22BD76C}"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ktiv Grotesk XBold" panose="020B0803020202020204" pitchFamily="34" charset="0"/>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duotone>
              <a:schemeClr val="bg2">
                <a:shade val="3000"/>
                <a:satMod val="110000"/>
              </a:schemeClr>
              <a:schemeClr val="bg2">
                <a:tint val="60000"/>
                <a:satMod val="425000"/>
              </a:schemeClr>
            </a:duotone>
            <a:lum/>
            <a:extLst>
              <a:ext uri="{BEBA8EAE-BF5A-486C-A8C5-ECC9F3942E4B}">
                <a14:imgProps xmlns:a14="http://schemas.microsoft.com/office/drawing/2010/main">
                  <a14:imgLayer r:embed="rId14">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09D5B4E0-92FE-459C-8B69-F47DB22BD76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10.jpg"/><Relationship Id="rId7"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 Id="rId9" Type="http://schemas.openxmlformats.org/officeDocument/2006/relationships/image" Target="../media/image28.tiff"/></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24.xml"/><Relationship Id="rId6" Type="http://schemas.openxmlformats.org/officeDocument/2006/relationships/image" Target="../media/image10.jpg"/><Relationship Id="rId5" Type="http://schemas.openxmlformats.org/officeDocument/2006/relationships/hyperlink" Target="http://www.accessmmi.com/" TargetMode="External"/><Relationship Id="rId4" Type="http://schemas.openxmlformats.org/officeDocument/2006/relationships/hyperlink" Target="mailto:cmajerle@AccessMMI.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52.xml"/><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60.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8.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MMIDC\Users\cmajerle\My Documents\My Pictures\Microsoft Clip Organizer\j0426570.jpg"/>
          <p:cNvPicPr>
            <a:picLocks noChangeAspect="1" noChangeArrowheads="1"/>
          </p:cNvPicPr>
          <p:nvPr/>
        </p:nvPicPr>
        <p:blipFill>
          <a:blip r:embed="rId3"/>
          <a:srcRect/>
          <a:stretch>
            <a:fillRect/>
          </a:stretch>
        </p:blipFill>
        <p:spPr bwMode="auto">
          <a:xfrm>
            <a:off x="4038600" y="1752600"/>
            <a:ext cx="5257800" cy="5257800"/>
          </a:xfrm>
          <a:prstGeom prst="rect">
            <a:avLst/>
          </a:prstGeom>
          <a:ln>
            <a:noFill/>
          </a:ln>
          <a:effectLst>
            <a:softEdge rad="635000"/>
          </a:effectLst>
        </p:spPr>
      </p:pic>
      <p:sp>
        <p:nvSpPr>
          <p:cNvPr id="2061" name="Rectangle 13"/>
          <p:cNvSpPr>
            <a:spLocks noGrp="1" noChangeArrowheads="1"/>
          </p:cNvSpPr>
          <p:nvPr>
            <p:ph type="ctrTitle"/>
          </p:nvPr>
        </p:nvSpPr>
        <p:spPr>
          <a:xfrm>
            <a:off x="304800" y="2133600"/>
            <a:ext cx="3886200" cy="4114800"/>
          </a:xfrm>
        </p:spPr>
        <p:txBody>
          <a:bodyPr>
            <a:normAutofit fontScale="90000"/>
          </a:bodyPr>
          <a:lstStyle/>
          <a:p>
            <a:pPr eaLnBrk="1" hangingPunct="1">
              <a:defRPr/>
            </a:pPr>
            <a:r>
              <a:rPr lang="en-US" sz="4800" b="1" dirty="0">
                <a:solidFill>
                  <a:srgbClr val="990000"/>
                </a:solidFill>
                <a:effectLst>
                  <a:outerShdw blurRad="38100" dist="38100" dir="2700000" algn="tl">
                    <a:srgbClr val="000000"/>
                  </a:outerShdw>
                </a:effectLst>
                <a:latin typeface="Aktiv Grotesk XBold" panose="020B0803020202020204" pitchFamily="34" charset="0"/>
              </a:rPr>
              <a:t>Residential Leasing </a:t>
            </a:r>
            <a:br>
              <a:rPr lang="en-US" sz="4800" b="1" dirty="0">
                <a:solidFill>
                  <a:srgbClr val="990000"/>
                </a:solidFill>
                <a:effectLst>
                  <a:outerShdw blurRad="38100" dist="38100" dir="2700000" algn="tl">
                    <a:srgbClr val="000000"/>
                  </a:outerShdw>
                </a:effectLst>
                <a:latin typeface="Aktiv Grotesk XBold" panose="020B0803020202020204" pitchFamily="34" charset="0"/>
              </a:rPr>
            </a:br>
            <a:br>
              <a:rPr lang="en-US" sz="900" b="1" dirty="0">
                <a:solidFill>
                  <a:srgbClr val="990000"/>
                </a:solidFill>
                <a:effectLst>
                  <a:outerShdw blurRad="38100" dist="38100" dir="2700000" algn="tl">
                    <a:srgbClr val="000000"/>
                  </a:outerShdw>
                </a:effectLst>
                <a:latin typeface="Aktiv Grotesk XBold" panose="020B0803020202020204" pitchFamily="34" charset="0"/>
              </a:rPr>
            </a:br>
            <a:r>
              <a:rPr lang="en-US" sz="5300" b="1" dirty="0">
                <a:solidFill>
                  <a:srgbClr val="990000"/>
                </a:solidFill>
                <a:effectLst>
                  <a:outerShdw blurRad="38100" dist="38100" dir="2700000" algn="tl">
                    <a:srgbClr val="000000"/>
                  </a:outerShdw>
                </a:effectLst>
                <a:latin typeface="Aktiv Grotesk XBold" panose="020B0803020202020204" pitchFamily="34" charset="0"/>
                <a:sym typeface="Wingdings" panose="05000000000000000000" pitchFamily="2" charset="2"/>
              </a:rPr>
              <a:t></a:t>
            </a:r>
            <a:br>
              <a:rPr lang="en-US" sz="900" b="1" dirty="0">
                <a:solidFill>
                  <a:srgbClr val="990000"/>
                </a:solidFill>
                <a:effectLst>
                  <a:outerShdw blurRad="38100" dist="38100" dir="2700000" algn="tl">
                    <a:srgbClr val="000000"/>
                  </a:outerShdw>
                </a:effectLst>
                <a:latin typeface="Aktiv Grotesk XBold" panose="020B0803020202020204" pitchFamily="34" charset="0"/>
              </a:rPr>
            </a:br>
            <a:r>
              <a:rPr lang="en-US" sz="4800" b="1" dirty="0">
                <a:solidFill>
                  <a:srgbClr val="990000"/>
                </a:solidFill>
                <a:effectLst>
                  <a:outerShdw blurRad="38100" dist="38100" dir="2700000" algn="tl">
                    <a:srgbClr val="000000"/>
                  </a:outerShdw>
                </a:effectLst>
                <a:latin typeface="Aktiv Grotesk XBold" panose="020B0803020202020204" pitchFamily="34" charset="0"/>
              </a:rPr>
              <a:t>Property Management</a:t>
            </a:r>
            <a:br>
              <a:rPr lang="en-US" sz="4800" b="1" dirty="0">
                <a:solidFill>
                  <a:srgbClr val="990000"/>
                </a:solidFill>
                <a:effectLst>
                  <a:outerShdw blurRad="38100" dist="38100" dir="2700000" algn="tl">
                    <a:srgbClr val="000000"/>
                  </a:outerShdw>
                </a:effectLst>
                <a:latin typeface="Aktiv Grotesk XBold" panose="020B0803020202020204" pitchFamily="34" charset="0"/>
              </a:rPr>
            </a:br>
            <a:br>
              <a:rPr lang="en-US" sz="900" b="1" dirty="0">
                <a:solidFill>
                  <a:srgbClr val="990000"/>
                </a:solidFill>
                <a:effectLst>
                  <a:outerShdw blurRad="38100" dist="38100" dir="2700000" algn="tl">
                    <a:srgbClr val="000000"/>
                  </a:outerShdw>
                </a:effectLst>
                <a:latin typeface="Aktiv Grotesk XBold" panose="020B0803020202020204" pitchFamily="34" charset="0"/>
              </a:rPr>
            </a:br>
            <a:br>
              <a:rPr lang="en-US" sz="900" b="1" dirty="0">
                <a:solidFill>
                  <a:srgbClr val="990000"/>
                </a:solidFill>
                <a:effectLst>
                  <a:outerShdw blurRad="38100" dist="38100" dir="2700000" algn="tl">
                    <a:srgbClr val="000000"/>
                  </a:outerShdw>
                </a:effectLst>
                <a:latin typeface="Aktiv Grotesk XBold" panose="020B0803020202020204" pitchFamily="34" charset="0"/>
              </a:rPr>
            </a:br>
            <a:br>
              <a:rPr lang="en-US" sz="900" b="1" dirty="0">
                <a:solidFill>
                  <a:srgbClr val="990000"/>
                </a:solidFill>
                <a:effectLst>
                  <a:outerShdw blurRad="38100" dist="38100" dir="2700000" algn="tl">
                    <a:srgbClr val="000000"/>
                  </a:outerShdw>
                </a:effectLst>
                <a:latin typeface="Aktiv Grotesk XBold" panose="020B0803020202020204" pitchFamily="34" charset="0"/>
              </a:rPr>
            </a:br>
            <a:r>
              <a:rPr lang="en-US" sz="1100" b="1" dirty="0">
                <a:solidFill>
                  <a:schemeClr val="bg1"/>
                </a:solidFill>
                <a:latin typeface="Calibri" panose="020F0502020204030204" pitchFamily="34" charset="0"/>
              </a:rPr>
              <a:t>©2008-2023 Copyright – Majerle Management, Inc.</a:t>
            </a:r>
          </a:p>
        </p:txBody>
      </p:sp>
      <p:pic>
        <p:nvPicPr>
          <p:cNvPr id="5" name="Picture 4"/>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94944" y="509016"/>
            <a:ext cx="3105912" cy="12435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3505199"/>
            <a:ext cx="4953000" cy="2606728"/>
          </a:xfrm>
        </p:spPr>
        <p:txBody>
          <a:bodyPr>
            <a:normAutofit fontScale="92500" lnSpcReduction="10000"/>
          </a:bodyPr>
          <a:lstStyle/>
          <a:p>
            <a:pPr marL="274320" indent="0" eaLnBrk="1" hangingPunct="1">
              <a:buFontTx/>
              <a:buNone/>
            </a:pPr>
            <a:r>
              <a:rPr lang="en-US" sz="1900" dirty="0">
                <a:solidFill>
                  <a:schemeClr val="bg1"/>
                </a:solidFill>
                <a:latin typeface="Calibri" pitchFamily="34" charset="0"/>
                <a:cs typeface="Calibri" pitchFamily="34" charset="0"/>
              </a:rPr>
              <a:t>Our Software, </a:t>
            </a:r>
            <a:r>
              <a:rPr lang="en-US" sz="1900" dirty="0" err="1">
                <a:solidFill>
                  <a:schemeClr val="bg1"/>
                </a:solidFill>
                <a:latin typeface="Calibri" pitchFamily="34" charset="0"/>
                <a:cs typeface="Calibri" pitchFamily="34" charset="0"/>
              </a:rPr>
              <a:t>AppFolio</a:t>
            </a:r>
            <a:r>
              <a:rPr lang="en-US" sz="1900" dirty="0">
                <a:solidFill>
                  <a:schemeClr val="bg1"/>
                </a:solidFill>
                <a:latin typeface="Calibri" pitchFamily="34" charset="0"/>
                <a:cs typeface="Calibri" pitchFamily="34" charset="0"/>
              </a:rPr>
              <a:t>, was created for Property Management and has applicant screening built right in.</a:t>
            </a:r>
          </a:p>
          <a:p>
            <a:pPr marL="274320" indent="0" eaLnBrk="1" hangingPunct="1">
              <a:buFontTx/>
              <a:buNone/>
            </a:pPr>
            <a:endParaRPr lang="en-US" sz="1900" dirty="0">
              <a:solidFill>
                <a:schemeClr val="bg1"/>
              </a:solidFill>
              <a:latin typeface="Calibri" pitchFamily="34" charset="0"/>
              <a:cs typeface="Calibri" pitchFamily="34" charset="0"/>
            </a:endParaRPr>
          </a:p>
          <a:p>
            <a:pPr marL="274320" indent="0" eaLnBrk="1" hangingPunct="1">
              <a:buFontTx/>
              <a:buNone/>
            </a:pPr>
            <a:r>
              <a:rPr lang="en-US" sz="1900" dirty="0">
                <a:solidFill>
                  <a:schemeClr val="bg1"/>
                </a:solidFill>
                <a:latin typeface="Calibri" pitchFamily="34" charset="0"/>
                <a:cs typeface="Calibri" pitchFamily="34" charset="0"/>
              </a:rPr>
              <a:t>Applications may be completed online.</a:t>
            </a:r>
          </a:p>
          <a:p>
            <a:pPr marL="274320" indent="0" eaLnBrk="1" hangingPunct="1">
              <a:buFontTx/>
              <a:buNone/>
            </a:pPr>
            <a:endParaRPr lang="en-US" sz="1900" dirty="0">
              <a:solidFill>
                <a:schemeClr val="bg1"/>
              </a:solidFill>
              <a:latin typeface="Calibri" pitchFamily="34" charset="0"/>
              <a:cs typeface="Calibri" pitchFamily="34" charset="0"/>
            </a:endParaRPr>
          </a:p>
          <a:p>
            <a:pPr marL="274320" indent="0" eaLnBrk="1" hangingPunct="1">
              <a:buFontTx/>
              <a:buNone/>
            </a:pPr>
            <a:r>
              <a:rPr lang="en-US" sz="1900" dirty="0">
                <a:solidFill>
                  <a:schemeClr val="bg1"/>
                </a:solidFill>
                <a:latin typeface="Calibri" pitchFamily="34" charset="0"/>
                <a:cs typeface="Calibri" pitchFamily="34" charset="0"/>
              </a:rPr>
              <a:t>Upon approval, we merely convert</a:t>
            </a:r>
            <a:br>
              <a:rPr lang="en-US" sz="1900" dirty="0">
                <a:solidFill>
                  <a:schemeClr val="bg1"/>
                </a:solidFill>
                <a:latin typeface="Calibri" pitchFamily="34" charset="0"/>
                <a:cs typeface="Calibri" pitchFamily="34" charset="0"/>
              </a:rPr>
            </a:br>
            <a:r>
              <a:rPr lang="en-US" sz="1900" dirty="0">
                <a:solidFill>
                  <a:schemeClr val="bg1"/>
                </a:solidFill>
                <a:latin typeface="Calibri" pitchFamily="34" charset="0"/>
                <a:cs typeface="Calibri" pitchFamily="34" charset="0"/>
              </a:rPr>
              <a:t>the applicant to a tenant and we</a:t>
            </a:r>
            <a:br>
              <a:rPr lang="en-US" sz="1900" dirty="0">
                <a:solidFill>
                  <a:schemeClr val="bg1"/>
                </a:solidFill>
                <a:latin typeface="Calibri" pitchFamily="34" charset="0"/>
                <a:cs typeface="Calibri" pitchFamily="34" charset="0"/>
              </a:rPr>
            </a:br>
            <a:r>
              <a:rPr lang="en-US" sz="1900" dirty="0">
                <a:solidFill>
                  <a:schemeClr val="bg1"/>
                </a:solidFill>
                <a:latin typeface="Calibri" pitchFamily="34" charset="0"/>
                <a:cs typeface="Calibri" pitchFamily="34" charset="0"/>
              </a:rPr>
              <a:t>are ready to receive rent.</a:t>
            </a:r>
          </a:p>
          <a:p>
            <a:pPr indent="0" eaLnBrk="1" hangingPunct="1">
              <a:buFontTx/>
              <a:buNone/>
            </a:pPr>
            <a:endParaRPr lang="en-US" sz="1800" dirty="0">
              <a:solidFill>
                <a:schemeClr val="bg1"/>
              </a:solidFill>
              <a:latin typeface="Calibri" pitchFamily="34" charset="0"/>
              <a:cs typeface="Calibri" pitchFamily="34" charset="0"/>
            </a:endParaRPr>
          </a:p>
          <a:p>
            <a:pPr eaLnBrk="1" hangingPunct="1">
              <a:buFontTx/>
              <a:buNone/>
            </a:pPr>
            <a:endParaRPr lang="en-US" sz="1400" dirty="0"/>
          </a:p>
          <a:p>
            <a:pPr marL="137160" indent="0" eaLnBrk="1" hangingPunct="1">
              <a:buNone/>
            </a:pPr>
            <a:endParaRPr lang="en-US" sz="1400" dirty="0"/>
          </a:p>
        </p:txBody>
      </p:sp>
      <p:sp>
        <p:nvSpPr>
          <p:cNvPr id="12293" name="Text Box 9"/>
          <p:cNvSpPr txBox="1">
            <a:spLocks noChangeArrowheads="1"/>
          </p:cNvSpPr>
          <p:nvPr/>
        </p:nvSpPr>
        <p:spPr bwMode="auto">
          <a:xfrm>
            <a:off x="1226343" y="2057400"/>
            <a:ext cx="3224213" cy="396875"/>
          </a:xfrm>
          <a:prstGeom prst="rect">
            <a:avLst/>
          </a:prstGeom>
          <a:noFill/>
          <a:ln w="9525">
            <a:noFill/>
            <a:miter lim="800000"/>
            <a:headEnd/>
            <a:tailEnd/>
          </a:ln>
        </p:spPr>
        <p:txBody>
          <a:bodyPr wrap="none">
            <a:spAutoFit/>
          </a:bodyPr>
          <a:lstStyle/>
          <a:p>
            <a:r>
              <a:rPr lang="en-US" sz="2000" b="1" dirty="0">
                <a:solidFill>
                  <a:srgbClr val="002060"/>
                </a:solidFill>
              </a:rPr>
              <a:t>APPLICANT SCREENING</a:t>
            </a:r>
          </a:p>
        </p:txBody>
      </p:sp>
      <p:sp>
        <p:nvSpPr>
          <p:cNvPr id="8" name="Rectangle 2"/>
          <p:cNvSpPr>
            <a:spLocks noGrp="1" noChangeArrowheads="1"/>
          </p:cNvSpPr>
          <p:nvPr>
            <p:ph type="title"/>
          </p:nvPr>
        </p:nvSpPr>
        <p:spPr>
          <a:xfrm>
            <a:off x="4724400" y="304800"/>
            <a:ext cx="3886200" cy="1143000"/>
          </a:xfrm>
        </p:spPr>
        <p:txBody>
          <a:bodyPr/>
          <a:lstStyle/>
          <a:p>
            <a:pPr eaLnBrk="1" hangingPunct="1">
              <a:defRPr/>
            </a:pPr>
            <a:r>
              <a:rPr lang="en-US" sz="4800" b="1" dirty="0">
                <a:solidFill>
                  <a:srgbClr val="990000"/>
                </a:solidFill>
                <a:effectLst>
                  <a:outerShdw blurRad="38100" dist="38100" dir="2700000" algn="tl">
                    <a:srgbClr val="000000"/>
                  </a:outerShdw>
                </a:effectLst>
                <a:latin typeface="Aktiv Grotesk XBold" panose="020B0803020202020204" pitchFamily="34" charset="0"/>
              </a:rPr>
              <a:t>LEASING</a:t>
            </a: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1" y="1752600"/>
            <a:ext cx="3433492" cy="261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606977"/>
            <a:ext cx="19812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Image result for appfolio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365374"/>
            <a:ext cx="3276600" cy="12707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3657599"/>
            <a:ext cx="7696200" cy="2149475"/>
          </a:xfrm>
        </p:spPr>
        <p:txBody>
          <a:bodyPr>
            <a:normAutofit/>
          </a:bodyPr>
          <a:lstStyle/>
          <a:p>
            <a:pPr indent="0">
              <a:buNone/>
            </a:pPr>
            <a:r>
              <a:rPr lang="en-US" sz="1800" dirty="0">
                <a:solidFill>
                  <a:schemeClr val="bg1"/>
                </a:solidFill>
                <a:latin typeface="Calibri" pitchFamily="34" charset="0"/>
                <a:cs typeface="Calibri" pitchFamily="34" charset="0"/>
              </a:rPr>
              <a:t>We enter resident payment history data to Experian </a:t>
            </a:r>
            <a:r>
              <a:rPr lang="en-US" sz="1800" dirty="0" err="1">
                <a:solidFill>
                  <a:schemeClr val="bg1"/>
                </a:solidFill>
                <a:latin typeface="Calibri" pitchFamily="34" charset="0"/>
                <a:cs typeface="Calibri" pitchFamily="34" charset="0"/>
              </a:rPr>
              <a:t>RentBureau</a:t>
            </a:r>
            <a:r>
              <a:rPr lang="en-US" sz="1800" dirty="0">
                <a:solidFill>
                  <a:schemeClr val="bg1"/>
                </a:solidFill>
                <a:latin typeface="Calibri" pitchFamily="34" charset="0"/>
                <a:cs typeface="Calibri" pitchFamily="34" charset="0"/>
              </a:rPr>
              <a:t> right from within </a:t>
            </a:r>
            <a:r>
              <a:rPr lang="en-US" sz="1800" dirty="0" err="1">
                <a:solidFill>
                  <a:schemeClr val="bg1"/>
                </a:solidFill>
                <a:latin typeface="Calibri" pitchFamily="34" charset="0"/>
                <a:cs typeface="Calibri" pitchFamily="34" charset="0"/>
              </a:rPr>
              <a:t>AppFolio</a:t>
            </a:r>
            <a:r>
              <a:rPr lang="en-US" sz="1800" dirty="0">
                <a:solidFill>
                  <a:schemeClr val="bg1"/>
                </a:solidFill>
                <a:latin typeface="Calibri" pitchFamily="34" charset="0"/>
                <a:cs typeface="Calibri" pitchFamily="34" charset="0"/>
              </a:rPr>
              <a:t> Property Manager. </a:t>
            </a:r>
          </a:p>
          <a:p>
            <a:pPr indent="0">
              <a:buNone/>
            </a:pPr>
            <a:endParaRPr lang="en-US" sz="1800" dirty="0">
              <a:solidFill>
                <a:schemeClr val="bg1"/>
              </a:solidFill>
              <a:latin typeface="Calibri" pitchFamily="34" charset="0"/>
              <a:cs typeface="Calibri" pitchFamily="34" charset="0"/>
            </a:endParaRPr>
          </a:p>
          <a:p>
            <a:pPr indent="0">
              <a:buNone/>
            </a:pPr>
            <a:r>
              <a:rPr lang="en-US" sz="1800" dirty="0" err="1">
                <a:solidFill>
                  <a:schemeClr val="bg1"/>
                </a:solidFill>
                <a:latin typeface="Calibri" pitchFamily="34" charset="0"/>
                <a:cs typeface="Calibri" pitchFamily="34" charset="0"/>
              </a:rPr>
              <a:t>AppFolio</a:t>
            </a:r>
            <a:r>
              <a:rPr lang="en-US" sz="1800" dirty="0">
                <a:solidFill>
                  <a:schemeClr val="bg1"/>
                </a:solidFill>
                <a:latin typeface="Calibri" pitchFamily="34" charset="0"/>
                <a:cs typeface="Calibri" pitchFamily="34" charset="0"/>
              </a:rPr>
              <a:t> clients also gain access to the Experian </a:t>
            </a:r>
            <a:r>
              <a:rPr lang="en-US" sz="1800" dirty="0" err="1">
                <a:solidFill>
                  <a:schemeClr val="bg1"/>
                </a:solidFill>
                <a:latin typeface="Calibri" pitchFamily="34" charset="0"/>
                <a:cs typeface="Calibri" pitchFamily="34" charset="0"/>
              </a:rPr>
              <a:t>RentBureau</a:t>
            </a:r>
            <a:r>
              <a:rPr lang="en-US" sz="1800" dirty="0">
                <a:solidFill>
                  <a:schemeClr val="bg1"/>
                </a:solidFill>
                <a:latin typeface="Calibri" pitchFamily="34" charset="0"/>
                <a:cs typeface="Calibri" pitchFamily="34" charset="0"/>
              </a:rPr>
              <a:t> rental payment history data including on-time rent payments, late payments as well as information regarding skipped leases and any outstanding debts and/or collections, which is updated every 24 hours.</a:t>
            </a:r>
          </a:p>
          <a:p>
            <a:pPr eaLnBrk="1" hangingPunct="1">
              <a:buFontTx/>
              <a:buNone/>
            </a:pPr>
            <a:endParaRPr lang="en-US" sz="1400" dirty="0"/>
          </a:p>
          <a:p>
            <a:pPr marL="137160" indent="0" eaLnBrk="1" hangingPunct="1">
              <a:buNone/>
            </a:pPr>
            <a:endParaRPr lang="en-US" sz="1400" dirty="0"/>
          </a:p>
        </p:txBody>
      </p:sp>
      <p:sp>
        <p:nvSpPr>
          <p:cNvPr id="12293" name="Text Box 9"/>
          <p:cNvSpPr txBox="1">
            <a:spLocks noChangeArrowheads="1"/>
          </p:cNvSpPr>
          <p:nvPr/>
        </p:nvSpPr>
        <p:spPr bwMode="auto">
          <a:xfrm>
            <a:off x="1226343" y="2057400"/>
            <a:ext cx="3224213" cy="396875"/>
          </a:xfrm>
          <a:prstGeom prst="rect">
            <a:avLst/>
          </a:prstGeom>
          <a:noFill/>
          <a:ln w="9525">
            <a:noFill/>
            <a:miter lim="800000"/>
            <a:headEnd/>
            <a:tailEnd/>
          </a:ln>
        </p:spPr>
        <p:txBody>
          <a:bodyPr wrap="none">
            <a:spAutoFit/>
          </a:bodyPr>
          <a:lstStyle/>
          <a:p>
            <a:r>
              <a:rPr lang="en-US" sz="2000" b="1" dirty="0">
                <a:solidFill>
                  <a:srgbClr val="002060"/>
                </a:solidFill>
              </a:rPr>
              <a:t>APPLICANT SCREENING</a:t>
            </a:r>
          </a:p>
        </p:txBody>
      </p:sp>
      <p:sp>
        <p:nvSpPr>
          <p:cNvPr id="8" name="Rectangle 2"/>
          <p:cNvSpPr>
            <a:spLocks noGrp="1" noChangeArrowheads="1"/>
          </p:cNvSpPr>
          <p:nvPr>
            <p:ph type="title"/>
          </p:nvPr>
        </p:nvSpPr>
        <p:spPr>
          <a:xfrm>
            <a:off x="4724400" y="304800"/>
            <a:ext cx="3886200" cy="1143000"/>
          </a:xfrm>
        </p:spPr>
        <p:txBody>
          <a:bodyPr/>
          <a:lstStyle/>
          <a:p>
            <a:pPr eaLnBrk="1" hangingPunct="1">
              <a:defRPr/>
            </a:pPr>
            <a:r>
              <a:rPr lang="en-US" sz="4800" b="1" dirty="0">
                <a:solidFill>
                  <a:srgbClr val="990000"/>
                </a:solidFill>
                <a:effectLst>
                  <a:outerShdw blurRad="38100" dist="38100" dir="2700000" algn="tl">
                    <a:srgbClr val="000000"/>
                  </a:outerShdw>
                </a:effectLst>
                <a:latin typeface="Aktiv Grotesk XBold" panose="020B0803020202020204" pitchFamily="34" charset="0"/>
              </a:rPr>
              <a:t>LEASING</a:t>
            </a: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pic>
        <p:nvPicPr>
          <p:cNvPr id="1026" name="Picture 2" descr="Image result for appfoli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6343" y="2389187"/>
            <a:ext cx="3438525"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281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4114800" y="1352118"/>
            <a:ext cx="4800600" cy="1066800"/>
          </a:xfrm>
        </p:spPr>
        <p:txBody>
          <a:bodyPr>
            <a:noAutofit/>
          </a:bodyPr>
          <a:lstStyle/>
          <a:p>
            <a:pPr algn="ctr" eaLnBrk="1" hangingPunct="1">
              <a:buFontTx/>
              <a:buNone/>
            </a:pPr>
            <a:r>
              <a:rPr lang="en-US" sz="3200" b="1" dirty="0">
                <a:solidFill>
                  <a:srgbClr val="002060"/>
                </a:solidFill>
                <a:latin typeface="Calibri" pitchFamily="34" charset="0"/>
                <a:cs typeface="Calibri" pitchFamily="34" charset="0"/>
              </a:rPr>
              <a:t>Qualifying</a:t>
            </a:r>
          </a:p>
          <a:p>
            <a:pPr algn="ctr" eaLnBrk="1" hangingPunct="1">
              <a:buFontTx/>
              <a:buNone/>
            </a:pPr>
            <a:r>
              <a:rPr lang="en-US" sz="3200" b="1" i="1" dirty="0">
                <a:solidFill>
                  <a:srgbClr val="800000"/>
                </a:solidFill>
                <a:latin typeface="Calibri" pitchFamily="34" charset="0"/>
                <a:cs typeface="Calibri" pitchFamily="34" charset="0"/>
              </a:rPr>
              <a:t>Fair Housing and You</a:t>
            </a:r>
          </a:p>
        </p:txBody>
      </p:sp>
      <p:sp>
        <p:nvSpPr>
          <p:cNvPr id="14340" name="Text Box 4"/>
          <p:cNvSpPr txBox="1">
            <a:spLocks noChangeArrowheads="1"/>
          </p:cNvSpPr>
          <p:nvPr/>
        </p:nvSpPr>
        <p:spPr bwMode="auto">
          <a:xfrm>
            <a:off x="457200" y="2590800"/>
            <a:ext cx="8153400" cy="4062651"/>
          </a:xfrm>
          <a:prstGeom prst="rect">
            <a:avLst/>
          </a:prstGeom>
          <a:noFill/>
          <a:ln w="9525">
            <a:noFill/>
            <a:miter lim="800000"/>
            <a:headEnd/>
            <a:tailEnd/>
          </a:ln>
        </p:spPr>
        <p:txBody>
          <a:bodyPr>
            <a:spAutoFit/>
          </a:bodyPr>
          <a:lstStyle/>
          <a:p>
            <a:pPr>
              <a:spcAft>
                <a:spcPts val="600"/>
              </a:spcAft>
            </a:pPr>
            <a:r>
              <a:rPr lang="en-US" sz="2000" dirty="0">
                <a:solidFill>
                  <a:schemeClr val="bg1"/>
                </a:solidFill>
                <a:latin typeface="Calibri" pitchFamily="34" charset="0"/>
                <a:cs typeface="Calibri" pitchFamily="34" charset="0"/>
              </a:rPr>
              <a:t>Fair Housing Laws consist of Federal, State and County/Local.  Each has its own list of protected classes.  Neither brokers nor owners may discriminate in the sale or rental of housing on the basis of:</a:t>
            </a:r>
          </a:p>
          <a:p>
            <a:pPr>
              <a:buClr>
                <a:srgbClr val="800000"/>
              </a:buClr>
            </a:pPr>
            <a:r>
              <a:rPr lang="en-US" i="1" dirty="0">
                <a:solidFill>
                  <a:srgbClr val="0033CC"/>
                </a:solidFill>
                <a:latin typeface="Calibri" pitchFamily="34" charset="0"/>
                <a:cs typeface="Calibri" pitchFamily="34" charset="0"/>
              </a:rPr>
              <a:t>	</a:t>
            </a:r>
            <a:r>
              <a:rPr lang="en-US" i="1" dirty="0">
                <a:solidFill>
                  <a:srgbClr val="002060"/>
                </a:solidFill>
                <a:latin typeface="Calibri" pitchFamily="34" charset="0"/>
                <a:cs typeface="Calibri" pitchFamily="34" charset="0"/>
              </a:rPr>
              <a:t>· Race		  · Color		     · Creed</a:t>
            </a:r>
          </a:p>
          <a:p>
            <a:pPr>
              <a:buClr>
                <a:srgbClr val="800000"/>
              </a:buClr>
            </a:pPr>
            <a:r>
              <a:rPr lang="en-US" i="1" dirty="0">
                <a:solidFill>
                  <a:srgbClr val="002060"/>
                </a:solidFill>
                <a:latin typeface="Calibri" pitchFamily="34" charset="0"/>
                <a:cs typeface="Calibri" pitchFamily="34" charset="0"/>
              </a:rPr>
              <a:t>	· Age		  · Religion	     · Gender</a:t>
            </a:r>
          </a:p>
          <a:p>
            <a:pPr>
              <a:buClr>
                <a:srgbClr val="800000"/>
              </a:buClr>
            </a:pPr>
            <a:r>
              <a:rPr lang="en-US" i="1" dirty="0">
                <a:solidFill>
                  <a:srgbClr val="002060"/>
                </a:solidFill>
                <a:latin typeface="Calibri" pitchFamily="34" charset="0"/>
                <a:cs typeface="Calibri" pitchFamily="34" charset="0"/>
              </a:rPr>
              <a:t>	· Marital Status	  · National Origin  	     · Presence of Children</a:t>
            </a:r>
          </a:p>
          <a:p>
            <a:endParaRPr lang="en-US" sz="2000" dirty="0">
              <a:solidFill>
                <a:schemeClr val="accent2"/>
              </a:solidFill>
              <a:latin typeface="Calibri" pitchFamily="34" charset="0"/>
              <a:cs typeface="Calibri" pitchFamily="34" charset="0"/>
            </a:endParaRPr>
          </a:p>
          <a:p>
            <a:pPr>
              <a:spcBef>
                <a:spcPts val="0"/>
              </a:spcBef>
              <a:spcAft>
                <a:spcPts val="600"/>
              </a:spcAft>
            </a:pPr>
            <a:r>
              <a:rPr lang="en-US" sz="2000" dirty="0">
                <a:latin typeface="Calibri" pitchFamily="34" charset="0"/>
                <a:cs typeface="Calibri" pitchFamily="34" charset="0"/>
              </a:rPr>
              <a:t> </a:t>
            </a:r>
            <a:r>
              <a:rPr lang="en-US" sz="2000" dirty="0">
                <a:solidFill>
                  <a:schemeClr val="bg1"/>
                </a:solidFill>
                <a:latin typeface="Calibri" pitchFamily="34" charset="0"/>
                <a:cs typeface="Calibri" pitchFamily="34" charset="0"/>
              </a:rPr>
              <a:t>Some jurisdictions include in the list:</a:t>
            </a:r>
          </a:p>
          <a:p>
            <a:r>
              <a:rPr lang="en-US" i="1" dirty="0">
                <a:solidFill>
                  <a:schemeClr val="tx2"/>
                </a:solidFill>
                <a:latin typeface="Calibri" pitchFamily="34" charset="0"/>
                <a:cs typeface="Calibri" pitchFamily="34" charset="0"/>
              </a:rPr>
              <a:t>	</a:t>
            </a:r>
            <a:r>
              <a:rPr lang="en-US" i="1" dirty="0">
                <a:solidFill>
                  <a:srgbClr val="002060"/>
                </a:solidFill>
                <a:latin typeface="Calibri" pitchFamily="34" charset="0"/>
                <a:cs typeface="Calibri" pitchFamily="34" charset="0"/>
              </a:rPr>
              <a:t>· Familial Status	   · Source of Income         · Matriculation</a:t>
            </a:r>
          </a:p>
          <a:p>
            <a:r>
              <a:rPr lang="en-US" i="1" dirty="0">
                <a:solidFill>
                  <a:srgbClr val="002060"/>
                </a:solidFill>
                <a:latin typeface="Calibri" pitchFamily="34" charset="0"/>
                <a:cs typeface="Calibri" pitchFamily="34" charset="0"/>
              </a:rPr>
              <a:t>		·Sexual Preference or Sexual Orientation</a:t>
            </a:r>
          </a:p>
          <a:p>
            <a:endParaRPr lang="en-US" sz="2000" i="1" dirty="0">
              <a:solidFill>
                <a:schemeClr val="accent2"/>
              </a:solidFill>
              <a:latin typeface="Calibri" pitchFamily="34" charset="0"/>
              <a:cs typeface="Calibri" pitchFamily="34" charset="0"/>
            </a:endParaRPr>
          </a:p>
          <a:p>
            <a:r>
              <a:rPr lang="en-US" sz="2000" dirty="0">
                <a:solidFill>
                  <a:schemeClr val="bg1"/>
                </a:solidFill>
                <a:latin typeface="Calibri" pitchFamily="34" charset="0"/>
                <a:cs typeface="Calibri" pitchFamily="34" charset="0"/>
              </a:rPr>
              <a:t>… and the list continues to grow</a:t>
            </a:r>
          </a:p>
          <a:p>
            <a:endParaRPr lang="en-US" i="1" dirty="0">
              <a:solidFill>
                <a:srgbClr val="0033CC"/>
              </a:solidFill>
            </a:endParaRPr>
          </a:p>
        </p:txBody>
      </p:sp>
      <p:sp>
        <p:nvSpPr>
          <p:cNvPr id="7" name="Rectangle 2"/>
          <p:cNvSpPr>
            <a:spLocks noGrp="1" noChangeArrowheads="1"/>
          </p:cNvSpPr>
          <p:nvPr>
            <p:ph type="title"/>
          </p:nvPr>
        </p:nvSpPr>
        <p:spPr>
          <a:xfrm>
            <a:off x="4724400" y="304800"/>
            <a:ext cx="3886200" cy="1143000"/>
          </a:xfrm>
        </p:spPr>
        <p:txBody>
          <a:bodyPr/>
          <a:lstStyle/>
          <a:p>
            <a:pPr eaLnBrk="1" hangingPunct="1">
              <a:defRPr/>
            </a:pPr>
            <a:r>
              <a:rPr lang="en-US" sz="4800" b="1" dirty="0">
                <a:solidFill>
                  <a:srgbClr val="990000"/>
                </a:solidFill>
                <a:effectLst>
                  <a:outerShdw blurRad="38100" dist="38100" dir="2700000" algn="tl">
                    <a:srgbClr val="000000"/>
                  </a:outerShdw>
                </a:effectLst>
                <a:latin typeface="Aktiv Grotesk XBold" panose="020B0803020202020204" pitchFamily="34" charset="0"/>
              </a:rPr>
              <a:t>LEASING</a:t>
            </a: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495800" y="1524000"/>
            <a:ext cx="4648200" cy="1066800"/>
          </a:xfrm>
        </p:spPr>
        <p:txBody>
          <a:bodyPr/>
          <a:lstStyle/>
          <a:p>
            <a:pPr algn="ctr" eaLnBrk="1" hangingPunct="1">
              <a:buFontTx/>
              <a:buNone/>
            </a:pPr>
            <a:r>
              <a:rPr lang="en-US" b="1" dirty="0">
                <a:solidFill>
                  <a:srgbClr val="002060"/>
                </a:solidFill>
                <a:latin typeface="Calibri" pitchFamily="34" charset="0"/>
                <a:cs typeface="Calibri" pitchFamily="34" charset="0"/>
              </a:rPr>
              <a:t>Qualifying</a:t>
            </a:r>
          </a:p>
          <a:p>
            <a:pPr algn="ctr" eaLnBrk="1" hangingPunct="1">
              <a:buFontTx/>
              <a:buNone/>
            </a:pPr>
            <a:r>
              <a:rPr lang="en-US" b="1" i="1" dirty="0">
                <a:solidFill>
                  <a:srgbClr val="800000"/>
                </a:solidFill>
                <a:latin typeface="Calibri" pitchFamily="34" charset="0"/>
                <a:cs typeface="Calibri" pitchFamily="34" charset="0"/>
              </a:rPr>
              <a:t>Fair Housing and You</a:t>
            </a:r>
          </a:p>
          <a:p>
            <a:pPr eaLnBrk="1" hangingPunct="1">
              <a:buFontTx/>
              <a:buNone/>
            </a:pPr>
            <a:endParaRPr lang="en-US" dirty="0"/>
          </a:p>
        </p:txBody>
      </p:sp>
      <p:sp>
        <p:nvSpPr>
          <p:cNvPr id="15364" name="Text Box 4"/>
          <p:cNvSpPr txBox="1">
            <a:spLocks noChangeArrowheads="1"/>
          </p:cNvSpPr>
          <p:nvPr/>
        </p:nvSpPr>
        <p:spPr bwMode="auto">
          <a:xfrm>
            <a:off x="609600" y="2073442"/>
            <a:ext cx="7940675" cy="3323987"/>
          </a:xfrm>
          <a:prstGeom prst="rect">
            <a:avLst/>
          </a:prstGeom>
          <a:noFill/>
          <a:ln w="9525">
            <a:noFill/>
            <a:miter lim="800000"/>
            <a:headEnd/>
            <a:tailEnd/>
          </a:ln>
        </p:spPr>
        <p:txBody>
          <a:bodyPr>
            <a:spAutoFit/>
          </a:bodyPr>
          <a:lstStyle/>
          <a:p>
            <a:r>
              <a:rPr lang="en-US" sz="2400" u="sng" dirty="0">
                <a:solidFill>
                  <a:srgbClr val="800000"/>
                </a:solidFill>
                <a:latin typeface="Calibri" pitchFamily="34" charset="0"/>
                <a:cs typeface="Calibri" pitchFamily="34" charset="0"/>
              </a:rPr>
              <a:t>What limitations can you set?</a:t>
            </a:r>
          </a:p>
          <a:p>
            <a:endParaRPr lang="en-US" sz="2400" u="sng" dirty="0">
              <a:solidFill>
                <a:srgbClr val="990000"/>
              </a:solidFill>
              <a:latin typeface="Calibri" pitchFamily="34" charset="0"/>
              <a:cs typeface="Calibri" pitchFamily="34" charset="0"/>
            </a:endParaRPr>
          </a:p>
          <a:p>
            <a:pPr lvl="3"/>
            <a:r>
              <a:rPr lang="en-US" sz="2000" dirty="0">
                <a:solidFill>
                  <a:srgbClr val="002060"/>
                </a:solidFill>
                <a:latin typeface="Calibri" pitchFamily="34" charset="0"/>
                <a:cs typeface="Calibri" pitchFamily="34" charset="0"/>
              </a:rPr>
              <a:t>Number of Occupants*</a:t>
            </a:r>
          </a:p>
          <a:p>
            <a:pPr lvl="3"/>
            <a:r>
              <a:rPr lang="en-US" sz="2000" dirty="0">
                <a:solidFill>
                  <a:srgbClr val="002060"/>
                </a:solidFill>
                <a:latin typeface="Calibri" pitchFamily="34" charset="0"/>
                <a:cs typeface="Calibri" pitchFamily="34" charset="0"/>
              </a:rPr>
              <a:t>Pet Restrictions</a:t>
            </a:r>
          </a:p>
          <a:p>
            <a:pPr lvl="3"/>
            <a:r>
              <a:rPr lang="en-US" sz="2000" dirty="0">
                <a:solidFill>
                  <a:srgbClr val="002060"/>
                </a:solidFill>
                <a:latin typeface="Calibri" pitchFamily="34" charset="0"/>
                <a:cs typeface="Calibri" pitchFamily="34" charset="0"/>
              </a:rPr>
              <a:t>Minimum Income Level</a:t>
            </a:r>
          </a:p>
          <a:p>
            <a:pPr lvl="3"/>
            <a:r>
              <a:rPr lang="en-US" sz="2000" dirty="0">
                <a:solidFill>
                  <a:srgbClr val="002060"/>
                </a:solidFill>
                <a:latin typeface="Calibri" pitchFamily="34" charset="0"/>
                <a:cs typeface="Calibri" pitchFamily="34" charset="0"/>
              </a:rPr>
              <a:t>Credit Score or Worthiness</a:t>
            </a:r>
          </a:p>
          <a:p>
            <a:pPr lvl="3"/>
            <a:r>
              <a:rPr lang="en-US" sz="2000" dirty="0">
                <a:solidFill>
                  <a:srgbClr val="002060"/>
                </a:solidFill>
                <a:latin typeface="Calibri" pitchFamily="34" charset="0"/>
                <a:cs typeface="Calibri" pitchFamily="34" charset="0"/>
              </a:rPr>
              <a:t>Smoking </a:t>
            </a:r>
          </a:p>
          <a:p>
            <a:pPr lvl="3"/>
            <a:r>
              <a:rPr lang="en-US" sz="2000" dirty="0">
                <a:solidFill>
                  <a:srgbClr val="002060"/>
                </a:solidFill>
                <a:latin typeface="Calibri" pitchFamily="34" charset="0"/>
                <a:cs typeface="Calibri" pitchFamily="34" charset="0"/>
              </a:rPr>
              <a:t>Commercial Use</a:t>
            </a:r>
          </a:p>
          <a:p>
            <a:endParaRPr lang="en-US" sz="1000" dirty="0">
              <a:solidFill>
                <a:srgbClr val="0033CC"/>
              </a:solidFill>
              <a:latin typeface="Calibri" pitchFamily="34" charset="0"/>
              <a:cs typeface="Calibri" pitchFamily="34" charset="0"/>
            </a:endParaRPr>
          </a:p>
          <a:p>
            <a:r>
              <a:rPr lang="en-US" sz="1600" dirty="0">
                <a:solidFill>
                  <a:schemeClr val="bg1"/>
                </a:solidFill>
                <a:latin typeface="Calibri" pitchFamily="34" charset="0"/>
                <a:cs typeface="Calibri" pitchFamily="34" charset="0"/>
              </a:rPr>
              <a:t>*HUD has indicated that it would not likely prosecute an owner on the basis of discrimination against families with children if occupancy limits were not set below two per bedroom.</a:t>
            </a:r>
          </a:p>
        </p:txBody>
      </p:sp>
      <p:sp>
        <p:nvSpPr>
          <p:cNvPr id="15365" name="Text Box 5"/>
          <p:cNvSpPr txBox="1">
            <a:spLocks noChangeArrowheads="1"/>
          </p:cNvSpPr>
          <p:nvPr/>
        </p:nvSpPr>
        <p:spPr bwMode="auto">
          <a:xfrm>
            <a:off x="1257300" y="5830669"/>
            <a:ext cx="6934200" cy="646331"/>
          </a:xfrm>
          <a:prstGeom prst="rect">
            <a:avLst/>
          </a:prstGeom>
          <a:noFill/>
          <a:ln w="9525">
            <a:noFill/>
            <a:miter lim="800000"/>
            <a:headEnd/>
            <a:tailEnd/>
          </a:ln>
        </p:spPr>
        <p:txBody>
          <a:bodyPr wrap="square">
            <a:spAutoFit/>
          </a:bodyPr>
          <a:lstStyle/>
          <a:p>
            <a:r>
              <a:rPr lang="en-US" sz="1600" dirty="0">
                <a:solidFill>
                  <a:schemeClr val="bg1"/>
                </a:solidFill>
                <a:latin typeface="Calibri" pitchFamily="34" charset="0"/>
                <a:cs typeface="Calibri" pitchFamily="34" charset="0"/>
              </a:rPr>
              <a:t>Suggestion: When determining restrictions, restrict the behavior, not the person.        </a:t>
            </a:r>
          </a:p>
          <a:p>
            <a:r>
              <a:rPr lang="en-US" sz="1600" dirty="0">
                <a:solidFill>
                  <a:schemeClr val="bg1"/>
                </a:solidFill>
                <a:latin typeface="Calibri" pitchFamily="34" charset="0"/>
                <a:cs typeface="Calibri" pitchFamily="34" charset="0"/>
              </a:rPr>
              <a:t>                    For example, prohibit smoking; not smokers.</a:t>
            </a:r>
            <a:r>
              <a:rPr lang="en-US" sz="2000" dirty="0">
                <a:solidFill>
                  <a:schemeClr val="bg1"/>
                </a:solidFill>
                <a:latin typeface="Calibri" pitchFamily="34" charset="0"/>
                <a:cs typeface="Calibri" pitchFamily="34" charset="0"/>
              </a:rPr>
              <a:t> </a:t>
            </a:r>
          </a:p>
        </p:txBody>
      </p:sp>
      <p:sp>
        <p:nvSpPr>
          <p:cNvPr id="9" name="Rectangle 2"/>
          <p:cNvSpPr>
            <a:spLocks noGrp="1" noChangeArrowheads="1"/>
          </p:cNvSpPr>
          <p:nvPr>
            <p:ph type="title"/>
          </p:nvPr>
        </p:nvSpPr>
        <p:spPr>
          <a:xfrm>
            <a:off x="4724400" y="304800"/>
            <a:ext cx="3886200" cy="1143000"/>
          </a:xfrm>
        </p:spPr>
        <p:txBody>
          <a:bodyPr/>
          <a:lstStyle/>
          <a:p>
            <a:pPr eaLnBrk="1" hangingPunct="1">
              <a:defRPr/>
            </a:pPr>
            <a:r>
              <a:rPr lang="en-US" sz="4800" b="1" dirty="0">
                <a:solidFill>
                  <a:srgbClr val="990000"/>
                </a:solidFill>
                <a:effectLst>
                  <a:outerShdw blurRad="38100" dist="38100" dir="2700000" algn="tl">
                    <a:srgbClr val="000000"/>
                  </a:outerShdw>
                </a:effectLst>
                <a:latin typeface="Aktiv Grotesk XBold" panose="020B0803020202020204" pitchFamily="34" charset="0"/>
              </a:rPr>
              <a:t>LEASING</a:t>
            </a: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1447800"/>
            <a:ext cx="8229600" cy="4953000"/>
          </a:xfrm>
        </p:spPr>
        <p:txBody>
          <a:bodyPr>
            <a:normAutofit fontScale="70000" lnSpcReduction="20000"/>
          </a:bodyPr>
          <a:lstStyle/>
          <a:p>
            <a:pPr marL="533400" indent="-533400" eaLnBrk="1" hangingPunct="1">
              <a:lnSpc>
                <a:spcPct val="80000"/>
              </a:lnSpc>
              <a:buFontTx/>
              <a:buNone/>
            </a:pPr>
            <a:r>
              <a:rPr lang="en-US" sz="2400" dirty="0">
                <a:solidFill>
                  <a:srgbClr val="0033CC"/>
                </a:solidFill>
              </a:rPr>
              <a:t>					   </a:t>
            </a:r>
            <a:r>
              <a:rPr lang="en-US" sz="2400" b="1" dirty="0">
                <a:solidFill>
                  <a:srgbClr val="002060"/>
                </a:solidFill>
                <a:latin typeface="Calibri" pitchFamily="34" charset="0"/>
                <a:cs typeface="Calibri" pitchFamily="34" charset="0"/>
              </a:rPr>
              <a:t>Choosing the Right Lease…</a:t>
            </a:r>
          </a:p>
          <a:p>
            <a:pPr marL="533400" indent="-533400" eaLnBrk="1" hangingPunct="1">
              <a:lnSpc>
                <a:spcPct val="80000"/>
              </a:lnSpc>
              <a:buFontTx/>
              <a:buNone/>
            </a:pPr>
            <a:endParaRPr lang="en-US" sz="2400" b="1" dirty="0">
              <a:solidFill>
                <a:schemeClr val="accent2"/>
              </a:solidFill>
            </a:endParaRPr>
          </a:p>
          <a:p>
            <a:pPr marL="533400" indent="-533400" eaLnBrk="1" hangingPunct="1">
              <a:lnSpc>
                <a:spcPct val="120000"/>
              </a:lnSpc>
              <a:spcBef>
                <a:spcPts val="0"/>
              </a:spcBef>
              <a:spcAft>
                <a:spcPts val="1200"/>
              </a:spcAft>
              <a:buFontTx/>
              <a:buNone/>
            </a:pPr>
            <a:r>
              <a:rPr lang="en-US" sz="3100" dirty="0">
                <a:solidFill>
                  <a:schemeClr val="bg1"/>
                </a:solidFill>
                <a:latin typeface="Calibri" pitchFamily="34" charset="0"/>
                <a:cs typeface="Calibri" pitchFamily="34" charset="0"/>
              </a:rPr>
              <a:t>Each state, county and municipality has its own laws on rental property. Some jurisdictions require pre-approval of the lease form!</a:t>
            </a:r>
          </a:p>
          <a:p>
            <a:pPr marL="533400" indent="-533400" eaLnBrk="1" hangingPunct="1">
              <a:lnSpc>
                <a:spcPct val="120000"/>
              </a:lnSpc>
              <a:spcBef>
                <a:spcPts val="0"/>
              </a:spcBef>
              <a:spcAft>
                <a:spcPts val="1200"/>
              </a:spcAft>
              <a:buFontTx/>
              <a:buNone/>
            </a:pPr>
            <a:r>
              <a:rPr lang="en-US" sz="3100" dirty="0">
                <a:solidFill>
                  <a:schemeClr val="bg1"/>
                </a:solidFill>
                <a:latin typeface="Calibri" pitchFamily="34" charset="0"/>
                <a:cs typeface="Calibri" pitchFamily="34" charset="0"/>
              </a:rPr>
              <a:t>Laws are (almost) </a:t>
            </a:r>
            <a:r>
              <a:rPr lang="en-US" sz="3100" u="sng" dirty="0">
                <a:solidFill>
                  <a:schemeClr val="bg1"/>
                </a:solidFill>
                <a:latin typeface="Calibri" pitchFamily="34" charset="0"/>
                <a:cs typeface="Calibri" pitchFamily="34" charset="0"/>
              </a:rPr>
              <a:t>NEVER</a:t>
            </a:r>
            <a:r>
              <a:rPr lang="en-US" sz="3100" dirty="0">
                <a:solidFill>
                  <a:schemeClr val="bg1"/>
                </a:solidFill>
                <a:latin typeface="Calibri" pitchFamily="34" charset="0"/>
                <a:cs typeface="Calibri" pitchFamily="34" charset="0"/>
              </a:rPr>
              <a:t> passed to protect the landlord!</a:t>
            </a:r>
          </a:p>
          <a:p>
            <a:pPr marL="533400" indent="-533400" eaLnBrk="1" hangingPunct="1">
              <a:lnSpc>
                <a:spcPct val="120000"/>
              </a:lnSpc>
              <a:spcBef>
                <a:spcPts val="0"/>
              </a:spcBef>
              <a:spcAft>
                <a:spcPts val="1200"/>
              </a:spcAft>
              <a:buFontTx/>
              <a:buNone/>
            </a:pPr>
            <a:r>
              <a:rPr lang="en-US" sz="3100" dirty="0">
                <a:solidFill>
                  <a:schemeClr val="bg1"/>
                </a:solidFill>
                <a:latin typeface="Calibri" pitchFamily="34" charset="0"/>
                <a:cs typeface="Calibri" pitchFamily="34" charset="0"/>
              </a:rPr>
              <a:t>So, when you use the wrong lease, you may be:</a:t>
            </a:r>
          </a:p>
          <a:p>
            <a:pPr marL="914400" lvl="1" indent="-457200">
              <a:lnSpc>
                <a:spcPct val="120000"/>
              </a:lnSpc>
              <a:spcBef>
                <a:spcPts val="0"/>
              </a:spcBef>
              <a:spcAft>
                <a:spcPts val="1200"/>
              </a:spcAft>
            </a:pPr>
            <a:r>
              <a:rPr lang="en-US" sz="3100" dirty="0">
                <a:solidFill>
                  <a:srgbClr val="800000"/>
                </a:solidFill>
                <a:latin typeface="Calibri" pitchFamily="34" charset="0"/>
                <a:cs typeface="Calibri" pitchFamily="34" charset="0"/>
              </a:rPr>
              <a:t>failing to include legally-required protection language for the tenant;</a:t>
            </a:r>
          </a:p>
          <a:p>
            <a:pPr marL="914400" lvl="1" indent="-457200">
              <a:lnSpc>
                <a:spcPct val="120000"/>
              </a:lnSpc>
              <a:spcBef>
                <a:spcPts val="0"/>
              </a:spcBef>
              <a:spcAft>
                <a:spcPts val="1200"/>
              </a:spcAft>
            </a:pPr>
            <a:r>
              <a:rPr lang="en-US" sz="3100" dirty="0">
                <a:solidFill>
                  <a:srgbClr val="800000"/>
                </a:solidFill>
                <a:latin typeface="Calibri" pitchFamily="34" charset="0"/>
                <a:cs typeface="Calibri" pitchFamily="34" charset="0"/>
              </a:rPr>
              <a:t>including tenant protections that may not be required in your jurisdiction</a:t>
            </a:r>
          </a:p>
          <a:p>
            <a:pPr marL="533400" indent="-533400">
              <a:lnSpc>
                <a:spcPct val="120000"/>
              </a:lnSpc>
              <a:spcBef>
                <a:spcPts val="0"/>
              </a:spcBef>
              <a:spcAft>
                <a:spcPts val="600"/>
              </a:spcAft>
              <a:buNone/>
            </a:pPr>
            <a:r>
              <a:rPr lang="en-US" sz="3100" b="1" dirty="0">
                <a:solidFill>
                  <a:schemeClr val="bg1"/>
                </a:solidFill>
                <a:latin typeface="Calibri" pitchFamily="34" charset="0"/>
                <a:cs typeface="Calibri" pitchFamily="34" charset="0"/>
              </a:rPr>
              <a:t>	</a:t>
            </a:r>
            <a:r>
              <a:rPr lang="en-US" sz="3100" dirty="0">
                <a:solidFill>
                  <a:schemeClr val="bg1"/>
                </a:solidFill>
                <a:latin typeface="Calibri" panose="020F0502020204030204" pitchFamily="34" charset="0"/>
              </a:rPr>
              <a:t>MMI </a:t>
            </a:r>
            <a:r>
              <a:rPr lang="en-US" sz="3100" dirty="0">
                <a:solidFill>
                  <a:schemeClr val="bg1"/>
                </a:solidFill>
                <a:latin typeface="Calibri" pitchFamily="34" charset="0"/>
                <a:cs typeface="Calibri" pitchFamily="34" charset="0"/>
              </a:rPr>
              <a:t>will always use the right lease. In fact, we have served on some of the REALTOR® committees that wrote the leases</a:t>
            </a:r>
            <a:r>
              <a:rPr lang="en-US" sz="2400" dirty="0">
                <a:solidFill>
                  <a:schemeClr val="bg1"/>
                </a:solidFill>
                <a:latin typeface="Calibri" pitchFamily="34" charset="0"/>
                <a:cs typeface="Calibri" pitchFamily="34" charset="0"/>
              </a:rPr>
              <a:t>.</a:t>
            </a:r>
          </a:p>
        </p:txBody>
      </p:sp>
      <p:sp>
        <p:nvSpPr>
          <p:cNvPr id="6" name="Rectangle 2"/>
          <p:cNvSpPr>
            <a:spLocks noGrp="1" noChangeArrowheads="1"/>
          </p:cNvSpPr>
          <p:nvPr>
            <p:ph type="title"/>
          </p:nvPr>
        </p:nvSpPr>
        <p:spPr>
          <a:xfrm>
            <a:off x="4724400" y="304800"/>
            <a:ext cx="3886200" cy="1143000"/>
          </a:xfrm>
        </p:spPr>
        <p:txBody>
          <a:bodyPr/>
          <a:lstStyle/>
          <a:p>
            <a:pPr eaLnBrk="1" hangingPunct="1">
              <a:defRPr/>
            </a:pPr>
            <a:r>
              <a:rPr lang="en-US" sz="4800" b="1" dirty="0">
                <a:solidFill>
                  <a:srgbClr val="990000"/>
                </a:solidFill>
                <a:effectLst>
                  <a:outerShdw blurRad="38100" dist="38100" dir="2700000" algn="tl">
                    <a:srgbClr val="000000"/>
                  </a:outerShdw>
                </a:effectLst>
                <a:latin typeface="Aktiv Grotesk XBold" panose="020B0803020202020204" pitchFamily="34" charset="0"/>
              </a:rPr>
              <a:t>LEASING</a:t>
            </a: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3810000" y="1295400"/>
            <a:ext cx="4724400" cy="533400"/>
          </a:xfrm>
        </p:spPr>
        <p:txBody>
          <a:bodyPr/>
          <a:lstStyle/>
          <a:p>
            <a:pPr eaLnBrk="1" hangingPunct="1">
              <a:lnSpc>
                <a:spcPct val="90000"/>
              </a:lnSpc>
              <a:buFontTx/>
              <a:buNone/>
            </a:pPr>
            <a:r>
              <a:rPr lang="en-US" sz="2400" b="1" u="sng" dirty="0">
                <a:solidFill>
                  <a:srgbClr val="002060"/>
                </a:solidFill>
                <a:latin typeface="Calibri" pitchFamily="34" charset="0"/>
                <a:cs typeface="Calibri" pitchFamily="34" charset="0"/>
              </a:rPr>
              <a:t>Summary of Leasing Service</a:t>
            </a:r>
          </a:p>
        </p:txBody>
      </p:sp>
      <p:sp>
        <p:nvSpPr>
          <p:cNvPr id="17412" name="Text Box 4"/>
          <p:cNvSpPr txBox="1">
            <a:spLocks noChangeArrowheads="1"/>
          </p:cNvSpPr>
          <p:nvPr/>
        </p:nvSpPr>
        <p:spPr bwMode="auto">
          <a:xfrm rot="21600000">
            <a:off x="533400" y="2305111"/>
            <a:ext cx="8229600" cy="4031873"/>
          </a:xfrm>
          <a:prstGeom prst="rect">
            <a:avLst/>
          </a:prstGeom>
          <a:noFill/>
          <a:ln w="9525">
            <a:noFill/>
            <a:miter lim="800000"/>
            <a:headEnd/>
            <a:tailEnd/>
          </a:ln>
        </p:spPr>
        <p:txBody>
          <a:bodyPr>
            <a:spAutoFit/>
          </a:bodyPr>
          <a:lstStyle/>
          <a:p>
            <a:pPr marL="342900" indent="-342900">
              <a:buClr>
                <a:srgbClr val="990000"/>
              </a:buClr>
              <a:buFont typeface="Webdings" panose="05030102010509060703" pitchFamily="18" charset="2"/>
              <a:buChar char="4"/>
            </a:pPr>
            <a:r>
              <a:rPr lang="en-US" sz="2000" dirty="0">
                <a:solidFill>
                  <a:schemeClr val="bg1"/>
                </a:solidFill>
                <a:latin typeface="Calibri" panose="020F0502020204030204" pitchFamily="34" charset="0"/>
              </a:rPr>
              <a:t>Decisions will be made based on a pre-determined qualification policy which considers Fair Housing requirements, thus protecting both you and </a:t>
            </a:r>
            <a:r>
              <a:rPr lang="en-US" sz="2000" dirty="0">
                <a:solidFill>
                  <a:schemeClr val="bg1"/>
                </a:solidFill>
                <a:latin typeface="Calibri" panose="020F0502020204030204" pitchFamily="34" charset="0"/>
                <a:cs typeface="Arial" panose="020B0604020202020204" pitchFamily="34" charset="0"/>
              </a:rPr>
              <a:t>MMI</a:t>
            </a:r>
            <a:r>
              <a:rPr lang="en-US" sz="2000" dirty="0">
                <a:solidFill>
                  <a:schemeClr val="bg1"/>
                </a:solidFill>
                <a:latin typeface="Calibri" panose="020F0502020204030204" pitchFamily="34" charset="0"/>
              </a:rPr>
              <a:t> against frivolous lawsuits.</a:t>
            </a:r>
          </a:p>
          <a:p>
            <a:pPr marL="342900" indent="-342900">
              <a:buClr>
                <a:srgbClr val="990000"/>
              </a:buClr>
              <a:buFont typeface="Webdings" panose="05030102010509060703" pitchFamily="18" charset="2"/>
              <a:buChar char="4"/>
            </a:pPr>
            <a:endParaRPr lang="en-US" sz="2000" dirty="0">
              <a:solidFill>
                <a:schemeClr val="bg1"/>
              </a:solidFill>
              <a:latin typeface="Calibri" panose="020F0502020204030204" pitchFamily="34" charset="0"/>
            </a:endParaRPr>
          </a:p>
          <a:p>
            <a:pPr marL="342900" indent="-342900">
              <a:buClr>
                <a:srgbClr val="990000"/>
              </a:buClr>
              <a:buFont typeface="Webdings" panose="05030102010509060703" pitchFamily="18" charset="2"/>
              <a:buChar char="4"/>
            </a:pPr>
            <a:r>
              <a:rPr lang="en-US" sz="2000" dirty="0">
                <a:solidFill>
                  <a:schemeClr val="bg1"/>
                </a:solidFill>
                <a:latin typeface="Calibri" panose="020F0502020204030204" pitchFamily="34" charset="0"/>
              </a:rPr>
              <a:t>We will screen your applicants through AppFolio and we will obtain, where possible, written employment and rental references.</a:t>
            </a:r>
          </a:p>
          <a:p>
            <a:pPr marL="342900" indent="-342900">
              <a:buClr>
                <a:srgbClr val="990000"/>
              </a:buClr>
              <a:buFont typeface="Webdings" panose="05030102010509060703" pitchFamily="18" charset="2"/>
              <a:buChar char="4"/>
            </a:pPr>
            <a:endParaRPr lang="en-US" sz="2000" dirty="0">
              <a:solidFill>
                <a:schemeClr val="bg1"/>
              </a:solidFill>
              <a:latin typeface="Calibri" panose="020F0502020204030204" pitchFamily="34" charset="0"/>
            </a:endParaRPr>
          </a:p>
          <a:p>
            <a:pPr marL="342900" indent="-342900">
              <a:buClr>
                <a:srgbClr val="990000"/>
              </a:buClr>
              <a:buFont typeface="Webdings" panose="05030102010509060703" pitchFamily="18" charset="2"/>
              <a:buChar char="4"/>
            </a:pPr>
            <a:r>
              <a:rPr lang="en-US" sz="2000" dirty="0">
                <a:solidFill>
                  <a:schemeClr val="bg1"/>
                </a:solidFill>
                <a:latin typeface="Calibri" panose="020F0502020204030204" pitchFamily="34" charset="0"/>
              </a:rPr>
              <a:t>Your lease will be written correctly and on the proper form to afford you the greatest possible protection while complying with laws protecting tenants right.</a:t>
            </a:r>
          </a:p>
          <a:p>
            <a:endParaRPr lang="en-US" sz="2000" dirty="0">
              <a:solidFill>
                <a:srgbClr val="990000"/>
              </a:solidFill>
            </a:endParaRPr>
          </a:p>
          <a:p>
            <a:r>
              <a:rPr lang="en-US" sz="2000" b="1" dirty="0">
                <a:solidFill>
                  <a:srgbClr val="990000"/>
                </a:solidFill>
                <a:latin typeface="Calibri" panose="020F0502020204030204" pitchFamily="34" charset="0"/>
              </a:rPr>
              <a:t>Our Leasing Fee:</a:t>
            </a:r>
            <a:r>
              <a:rPr lang="en-US" sz="2000" dirty="0">
                <a:solidFill>
                  <a:srgbClr val="990000"/>
                </a:solidFill>
                <a:latin typeface="Calibri" panose="020F0502020204030204" pitchFamily="34" charset="0"/>
              </a:rPr>
              <a:t>  </a:t>
            </a:r>
            <a:r>
              <a:rPr lang="en-US" sz="2000" dirty="0">
                <a:solidFill>
                  <a:schemeClr val="bg1"/>
                </a:solidFill>
                <a:latin typeface="Calibri" panose="020F0502020204030204" pitchFamily="34" charset="0"/>
              </a:rPr>
              <a:t>One Month’s Rent – </a:t>
            </a:r>
            <a:r>
              <a:rPr lang="en-US" sz="2000" i="1" dirty="0">
                <a:solidFill>
                  <a:schemeClr val="bg1"/>
                </a:solidFill>
                <a:latin typeface="Calibri" panose="020F0502020204030204" pitchFamily="34" charset="0"/>
              </a:rPr>
              <a:t>includes all marketing costs.</a:t>
            </a:r>
          </a:p>
          <a:p>
            <a:endParaRPr lang="en-US" sz="1600" i="1" dirty="0"/>
          </a:p>
        </p:txBody>
      </p:sp>
      <p:sp>
        <p:nvSpPr>
          <p:cNvPr id="7" name="Rectangle 2"/>
          <p:cNvSpPr>
            <a:spLocks noGrp="1" noChangeArrowheads="1"/>
          </p:cNvSpPr>
          <p:nvPr>
            <p:ph type="title"/>
          </p:nvPr>
        </p:nvSpPr>
        <p:spPr>
          <a:xfrm>
            <a:off x="4724400" y="304800"/>
            <a:ext cx="3886200" cy="1143000"/>
          </a:xfrm>
        </p:spPr>
        <p:txBody>
          <a:bodyPr/>
          <a:lstStyle/>
          <a:p>
            <a:pPr eaLnBrk="1" hangingPunct="1">
              <a:defRPr/>
            </a:pPr>
            <a:r>
              <a:rPr lang="en-US" sz="4800" b="1" dirty="0">
                <a:solidFill>
                  <a:srgbClr val="990000"/>
                </a:solidFill>
                <a:effectLst>
                  <a:outerShdw blurRad="38100" dist="38100" dir="2700000" algn="tl">
                    <a:srgbClr val="000000"/>
                  </a:outerShdw>
                </a:effectLst>
                <a:latin typeface="Aktiv Grotesk XBold" panose="020B0803020202020204" pitchFamily="34" charset="0"/>
              </a:rPr>
              <a:t>LEASING</a:t>
            </a: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3810000" y="1295400"/>
            <a:ext cx="4724400" cy="533400"/>
          </a:xfrm>
        </p:spPr>
        <p:txBody>
          <a:bodyPr/>
          <a:lstStyle/>
          <a:p>
            <a:pPr eaLnBrk="1" hangingPunct="1">
              <a:lnSpc>
                <a:spcPct val="90000"/>
              </a:lnSpc>
              <a:buFontTx/>
              <a:buNone/>
            </a:pPr>
            <a:r>
              <a:rPr lang="en-US" sz="2400" b="1" u="sng" dirty="0">
                <a:solidFill>
                  <a:srgbClr val="002060"/>
                </a:solidFill>
                <a:latin typeface="Calibri" pitchFamily="34" charset="0"/>
                <a:cs typeface="Calibri" pitchFamily="34" charset="0"/>
              </a:rPr>
              <a:t>Summary of Leasing Service</a:t>
            </a:r>
          </a:p>
        </p:txBody>
      </p:sp>
      <p:sp>
        <p:nvSpPr>
          <p:cNvPr id="17412" name="Text Box 4"/>
          <p:cNvSpPr txBox="1">
            <a:spLocks noChangeArrowheads="1"/>
          </p:cNvSpPr>
          <p:nvPr/>
        </p:nvSpPr>
        <p:spPr bwMode="auto">
          <a:xfrm rot="21600000">
            <a:off x="533400" y="2151223"/>
            <a:ext cx="8229600" cy="4339650"/>
          </a:xfrm>
          <a:prstGeom prst="rect">
            <a:avLst/>
          </a:prstGeom>
          <a:noFill/>
          <a:ln w="9525">
            <a:noFill/>
            <a:miter lim="800000"/>
            <a:headEnd/>
            <a:tailEnd/>
          </a:ln>
        </p:spPr>
        <p:txBody>
          <a:bodyPr>
            <a:spAutoFit/>
          </a:bodyPr>
          <a:lstStyle/>
          <a:p>
            <a:pPr>
              <a:buClr>
                <a:srgbClr val="990000"/>
              </a:buClr>
            </a:pPr>
            <a:r>
              <a:rPr lang="en-US" sz="2000" dirty="0">
                <a:solidFill>
                  <a:srgbClr val="000099"/>
                </a:solidFill>
              </a:rPr>
              <a:t>Are you interested in saving money on leasing?</a:t>
            </a:r>
          </a:p>
          <a:p>
            <a:pPr>
              <a:buClr>
                <a:srgbClr val="990000"/>
              </a:buClr>
              <a:buFont typeface="Wingdings" pitchFamily="2" charset="2"/>
              <a:buChar char="§"/>
            </a:pPr>
            <a:endParaRPr lang="en-US" sz="2000" dirty="0">
              <a:solidFill>
                <a:schemeClr val="bg1"/>
              </a:solidFill>
            </a:endParaRPr>
          </a:p>
          <a:p>
            <a:pPr>
              <a:buClr>
                <a:srgbClr val="990000"/>
              </a:buClr>
            </a:pPr>
            <a:r>
              <a:rPr lang="en-US" sz="2000" dirty="0">
                <a:solidFill>
                  <a:schemeClr val="bg1"/>
                </a:solidFill>
                <a:latin typeface="Calibri" panose="020F0502020204030204" pitchFamily="34" charset="0"/>
              </a:rPr>
              <a:t>MMI offers the Cooperative Marketing Program</a:t>
            </a:r>
          </a:p>
          <a:p>
            <a:pPr lvl="1">
              <a:buClr>
                <a:srgbClr val="990000"/>
              </a:buClr>
              <a:buFont typeface="Wingdings" pitchFamily="2" charset="2"/>
              <a:buChar char="§"/>
            </a:pPr>
            <a:r>
              <a:rPr lang="en-US" sz="2000" dirty="0">
                <a:solidFill>
                  <a:schemeClr val="bg1"/>
                </a:solidFill>
                <a:latin typeface="Calibri" panose="020F0502020204030204" pitchFamily="34" charset="0"/>
              </a:rPr>
              <a:t> You advertise and show the property</a:t>
            </a:r>
          </a:p>
          <a:p>
            <a:pPr lvl="1">
              <a:buClr>
                <a:srgbClr val="990000"/>
              </a:buClr>
              <a:buFont typeface="Wingdings" pitchFamily="2" charset="2"/>
              <a:buChar char="§"/>
            </a:pPr>
            <a:r>
              <a:rPr lang="en-US" sz="2000" dirty="0">
                <a:solidFill>
                  <a:schemeClr val="bg1"/>
                </a:solidFill>
                <a:latin typeface="Calibri" panose="020F0502020204030204" pitchFamily="34" charset="0"/>
              </a:rPr>
              <a:t> We screen the applicants and prepare the lease</a:t>
            </a:r>
          </a:p>
          <a:p>
            <a:pPr lvl="1">
              <a:buClr>
                <a:srgbClr val="990000"/>
              </a:buClr>
              <a:buFont typeface="Wingdings" pitchFamily="2" charset="2"/>
              <a:buChar char="§"/>
            </a:pPr>
            <a:r>
              <a:rPr lang="en-US" sz="2000" dirty="0">
                <a:solidFill>
                  <a:schemeClr val="bg1"/>
                </a:solidFill>
                <a:latin typeface="Calibri" panose="020F0502020204030204" pitchFamily="34" charset="0"/>
              </a:rPr>
              <a:t> You pay only a $250 processing fee</a:t>
            </a:r>
          </a:p>
          <a:p>
            <a:pPr>
              <a:buClr>
                <a:srgbClr val="990000"/>
              </a:buClr>
              <a:buFont typeface="Wingdings" pitchFamily="2" charset="2"/>
              <a:buChar char="§"/>
            </a:pPr>
            <a:endParaRPr lang="en-US" sz="2000" dirty="0">
              <a:solidFill>
                <a:schemeClr val="bg1"/>
              </a:solidFill>
              <a:latin typeface="Calibri" panose="020F0502020204030204" pitchFamily="34" charset="0"/>
            </a:endParaRPr>
          </a:p>
          <a:p>
            <a:pPr>
              <a:buClr>
                <a:srgbClr val="990000"/>
              </a:buClr>
            </a:pPr>
            <a:r>
              <a:rPr lang="en-US" sz="2000" dirty="0">
                <a:solidFill>
                  <a:schemeClr val="bg1"/>
                </a:solidFill>
                <a:latin typeface="Calibri" panose="020F0502020204030204" pitchFamily="34" charset="0"/>
              </a:rPr>
              <a:t>Later, if you need help, we step in for full leasing</a:t>
            </a:r>
          </a:p>
          <a:p>
            <a:pPr marL="685800" lvl="1" indent="-228600">
              <a:buClr>
                <a:srgbClr val="990000"/>
              </a:buClr>
              <a:buFont typeface="Wingdings" pitchFamily="2" charset="2"/>
              <a:buChar char="§"/>
            </a:pPr>
            <a:r>
              <a:rPr lang="en-US" sz="2000" dirty="0">
                <a:solidFill>
                  <a:schemeClr val="bg1"/>
                </a:solidFill>
                <a:latin typeface="Calibri" panose="020F0502020204030204" pitchFamily="34" charset="0"/>
              </a:rPr>
              <a:t>Still, if you find the tenant after we begin marketing, you show the property, you pay only half of the leasing fee.</a:t>
            </a:r>
          </a:p>
          <a:p>
            <a:pPr marL="685800" indent="-228600"/>
            <a:endParaRPr lang="en-US" sz="2000" dirty="0">
              <a:solidFill>
                <a:srgbClr val="990000"/>
              </a:solidFill>
              <a:latin typeface="Calibri" panose="020F0502020204030204" pitchFamily="34" charset="0"/>
            </a:endParaRPr>
          </a:p>
          <a:p>
            <a:r>
              <a:rPr lang="en-US" sz="2000" dirty="0">
                <a:solidFill>
                  <a:schemeClr val="bg1"/>
                </a:solidFill>
                <a:latin typeface="Calibri" panose="020F0502020204030204" pitchFamily="34" charset="0"/>
              </a:rPr>
              <a:t>Only if we find the tenant and show the property to you pay the full month’s amount for leasing</a:t>
            </a:r>
            <a:endParaRPr lang="en-US" sz="2000" i="1" dirty="0">
              <a:solidFill>
                <a:schemeClr val="bg1"/>
              </a:solidFill>
              <a:latin typeface="Calibri" panose="020F0502020204030204" pitchFamily="34" charset="0"/>
            </a:endParaRPr>
          </a:p>
          <a:p>
            <a:endParaRPr lang="en-US" sz="1600" i="1" dirty="0"/>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
        <p:nvSpPr>
          <p:cNvPr id="8" name="Rectangle 2">
            <a:extLst>
              <a:ext uri="{FF2B5EF4-FFF2-40B4-BE49-F238E27FC236}">
                <a16:creationId xmlns:a16="http://schemas.microsoft.com/office/drawing/2014/main" id="{E0C57ED9-C564-4F1B-87B2-81549B3E6FBD}"/>
              </a:ext>
            </a:extLst>
          </p:cNvPr>
          <p:cNvSpPr>
            <a:spLocks noGrp="1" noChangeArrowheads="1"/>
          </p:cNvSpPr>
          <p:nvPr>
            <p:ph type="title"/>
          </p:nvPr>
        </p:nvSpPr>
        <p:spPr>
          <a:xfrm>
            <a:off x="4724400" y="304800"/>
            <a:ext cx="3886200" cy="1143000"/>
          </a:xfrm>
        </p:spPr>
        <p:txBody>
          <a:bodyPr/>
          <a:lstStyle/>
          <a:p>
            <a:pPr eaLnBrk="1" hangingPunct="1">
              <a:defRPr/>
            </a:pPr>
            <a:r>
              <a:rPr lang="en-US" sz="4800" b="1" dirty="0">
                <a:solidFill>
                  <a:srgbClr val="990000"/>
                </a:solidFill>
                <a:effectLst>
                  <a:outerShdw blurRad="38100" dist="38100" dir="2700000" algn="tl">
                    <a:srgbClr val="000000"/>
                  </a:outerShdw>
                </a:effectLst>
                <a:latin typeface="Aktiv Grotesk XBold" panose="020B0803020202020204" pitchFamily="34" charset="0"/>
              </a:rPr>
              <a:t>LEASING</a:t>
            </a:r>
          </a:p>
        </p:txBody>
      </p:sp>
    </p:spTree>
    <p:extLst>
      <p:ext uri="{BB962C8B-B14F-4D97-AF65-F5344CB8AC3E}">
        <p14:creationId xmlns:p14="http://schemas.microsoft.com/office/powerpoint/2010/main" val="629570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2209800"/>
            <a:ext cx="8229600" cy="3916363"/>
          </a:xfrm>
        </p:spPr>
        <p:txBody>
          <a:bodyPr>
            <a:noAutofit/>
          </a:bodyPr>
          <a:lstStyle/>
          <a:p>
            <a:pPr eaLnBrk="1" hangingPunct="1">
              <a:buFontTx/>
              <a:buNone/>
            </a:pPr>
            <a:r>
              <a:rPr lang="en-US" sz="3600" dirty="0">
                <a:solidFill>
                  <a:srgbClr val="002060"/>
                </a:solidFill>
                <a:latin typeface="Calibri" pitchFamily="34" charset="0"/>
                <a:cs typeface="Calibri" pitchFamily="34" charset="0"/>
              </a:rPr>
              <a:t>Why did you buy rental property?</a:t>
            </a:r>
          </a:p>
          <a:p>
            <a:pPr eaLnBrk="1" hangingPunct="1">
              <a:buFontTx/>
              <a:buNone/>
            </a:pPr>
            <a:endParaRPr lang="en-US" sz="1800" dirty="0">
              <a:solidFill>
                <a:schemeClr val="accent2"/>
              </a:solidFill>
              <a:latin typeface="Calibri" pitchFamily="34" charset="0"/>
              <a:cs typeface="Calibri" pitchFamily="34" charset="0"/>
            </a:endParaRPr>
          </a:p>
          <a:p>
            <a:pPr lvl="1" eaLnBrk="1" hangingPunct="1">
              <a:buClr>
                <a:srgbClr val="800000"/>
              </a:buClr>
              <a:buFont typeface="Webdings" panose="05030102010509060703" pitchFamily="18" charset="2"/>
              <a:buChar char=""/>
            </a:pPr>
            <a:r>
              <a:rPr lang="en-US" sz="2800" dirty="0">
                <a:solidFill>
                  <a:schemeClr val="bg1"/>
                </a:solidFill>
                <a:latin typeface="Calibri" pitchFamily="34" charset="0"/>
                <a:cs typeface="Calibri" pitchFamily="34" charset="0"/>
              </a:rPr>
              <a:t>As an investment, either for its positive cash flow or anticipated future appreciation</a:t>
            </a:r>
          </a:p>
          <a:p>
            <a:pPr lvl="1" eaLnBrk="1" hangingPunct="1">
              <a:buClr>
                <a:srgbClr val="800000"/>
              </a:buClr>
              <a:buFont typeface="Webdings" panose="05030102010509060703" pitchFamily="18" charset="2"/>
              <a:buChar char=""/>
            </a:pPr>
            <a:endParaRPr lang="en-US" sz="1400" dirty="0">
              <a:solidFill>
                <a:schemeClr val="bg1"/>
              </a:solidFill>
              <a:latin typeface="Calibri" pitchFamily="34" charset="0"/>
              <a:cs typeface="Calibri" pitchFamily="34" charset="0"/>
            </a:endParaRPr>
          </a:p>
          <a:p>
            <a:pPr lvl="1" eaLnBrk="1" hangingPunct="1">
              <a:buClr>
                <a:srgbClr val="800000"/>
              </a:buClr>
              <a:buFont typeface="Webdings" panose="05030102010509060703" pitchFamily="18" charset="2"/>
              <a:buChar char=""/>
            </a:pPr>
            <a:r>
              <a:rPr lang="en-US" sz="2800" dirty="0">
                <a:solidFill>
                  <a:schemeClr val="bg1"/>
                </a:solidFill>
                <a:latin typeface="Calibri" pitchFamily="34" charset="0"/>
                <a:cs typeface="Calibri" pitchFamily="34" charset="0"/>
              </a:rPr>
              <a:t>Tax shelter</a:t>
            </a:r>
          </a:p>
          <a:p>
            <a:pPr lvl="1" eaLnBrk="1" hangingPunct="1">
              <a:buClr>
                <a:srgbClr val="800000"/>
              </a:buClr>
              <a:buFont typeface="Webdings" panose="05030102010509060703" pitchFamily="18" charset="2"/>
              <a:buChar char=""/>
            </a:pPr>
            <a:endParaRPr lang="en-US" sz="1400" dirty="0">
              <a:solidFill>
                <a:schemeClr val="bg1"/>
              </a:solidFill>
              <a:latin typeface="Calibri" pitchFamily="34" charset="0"/>
              <a:cs typeface="Calibri" pitchFamily="34" charset="0"/>
            </a:endParaRPr>
          </a:p>
          <a:p>
            <a:pPr lvl="1" eaLnBrk="1" hangingPunct="1">
              <a:buClr>
                <a:srgbClr val="800000"/>
              </a:buClr>
              <a:buFont typeface="Webdings" panose="05030102010509060703" pitchFamily="18" charset="2"/>
              <a:buChar char=""/>
            </a:pPr>
            <a:r>
              <a:rPr lang="en-US" sz="2800" dirty="0">
                <a:solidFill>
                  <a:schemeClr val="bg1"/>
                </a:solidFill>
                <a:latin typeface="Calibri" pitchFamily="34" charset="0"/>
                <a:cs typeface="Calibri" pitchFamily="34" charset="0"/>
              </a:rPr>
              <a:t>Diversification of your investment portfolio</a:t>
            </a:r>
          </a:p>
        </p:txBody>
      </p:sp>
      <p:sp>
        <p:nvSpPr>
          <p:cNvPr id="6" name="Rectangle 2"/>
          <p:cNvSpPr>
            <a:spLocks noGrp="1" noChangeArrowheads="1"/>
          </p:cNvSpPr>
          <p:nvPr>
            <p:ph type="title"/>
          </p:nvPr>
        </p:nvSpPr>
        <p:spPr>
          <a:xfrm>
            <a:off x="3429000" y="274638"/>
            <a:ext cx="5257800" cy="1143000"/>
          </a:xfrm>
        </p:spPr>
        <p:txBody>
          <a:bodyPr>
            <a:noAutofit/>
          </a:bodyPr>
          <a:lstStyle/>
          <a:p>
            <a:pPr eaLnBrk="1" hangingPunct="1">
              <a:defRPr/>
            </a:pPr>
            <a:r>
              <a:rPr lang="en-US" sz="4000" b="1" dirty="0">
                <a:solidFill>
                  <a:srgbClr val="990000"/>
                </a:solidFill>
                <a:effectLst>
                  <a:outerShdw blurRad="38100" dist="38100" dir="2700000" algn="tl">
                    <a:srgbClr val="000000"/>
                  </a:outerShdw>
                </a:effectLst>
                <a:latin typeface="Aktiv Grotesk XBold" panose="020B0803020202020204" pitchFamily="34" charset="0"/>
              </a:rPr>
              <a:t>PROPERTY </a:t>
            </a:r>
            <a:br>
              <a:rPr lang="en-US" sz="4000" b="1" dirty="0">
                <a:solidFill>
                  <a:srgbClr val="990000"/>
                </a:solidFill>
                <a:effectLst>
                  <a:outerShdw blurRad="38100" dist="38100" dir="2700000" algn="tl">
                    <a:srgbClr val="000000"/>
                  </a:outerShdw>
                </a:effectLst>
                <a:latin typeface="Aktiv Grotesk XBold" panose="020B0803020202020204" pitchFamily="34" charset="0"/>
              </a:rPr>
            </a:br>
            <a:r>
              <a:rPr lang="en-US" sz="4000" b="1" dirty="0">
                <a:solidFill>
                  <a:srgbClr val="990000"/>
                </a:solidFill>
                <a:effectLst>
                  <a:outerShdw blurRad="38100" dist="38100" dir="2700000" algn="tl">
                    <a:srgbClr val="000000"/>
                  </a:outerShdw>
                </a:effectLst>
                <a:latin typeface="Aktiv Grotesk XBold" panose="020B0803020202020204" pitchFamily="34" charset="0"/>
              </a:rPr>
              <a:t>MANAGEMENT</a:t>
            </a: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2286000"/>
            <a:ext cx="8229600" cy="3840163"/>
          </a:xfrm>
        </p:spPr>
        <p:txBody>
          <a:bodyPr>
            <a:noAutofit/>
          </a:bodyPr>
          <a:lstStyle/>
          <a:p>
            <a:pPr eaLnBrk="1" hangingPunct="1">
              <a:buFontTx/>
              <a:buNone/>
            </a:pPr>
            <a:r>
              <a:rPr lang="en-US" sz="2400" b="1" dirty="0">
                <a:solidFill>
                  <a:schemeClr val="accent2"/>
                </a:solidFill>
                <a:latin typeface="Calibri" pitchFamily="34" charset="0"/>
                <a:cs typeface="Calibri" pitchFamily="34" charset="0"/>
              </a:rPr>
              <a:t>	</a:t>
            </a:r>
            <a:r>
              <a:rPr lang="en-US" sz="2400" b="1" dirty="0">
                <a:solidFill>
                  <a:srgbClr val="002060"/>
                </a:solidFill>
                <a:latin typeface="Calibri" pitchFamily="34" charset="0"/>
                <a:cs typeface="Calibri" pitchFamily="34" charset="0"/>
              </a:rPr>
              <a:t>Positive Cash Flow</a:t>
            </a:r>
            <a:r>
              <a:rPr lang="en-US" sz="2400" dirty="0">
                <a:solidFill>
                  <a:srgbClr val="002060"/>
                </a:solidFill>
                <a:latin typeface="Calibri" pitchFamily="34" charset="0"/>
                <a:cs typeface="Calibri" pitchFamily="34" charset="0"/>
              </a:rPr>
              <a:t> </a:t>
            </a:r>
            <a:r>
              <a:rPr lang="en-US" sz="2400" dirty="0">
                <a:solidFill>
                  <a:schemeClr val="bg1"/>
                </a:solidFill>
                <a:latin typeface="Calibri" pitchFamily="34" charset="0"/>
                <a:cs typeface="Calibri" pitchFamily="34" charset="0"/>
              </a:rPr>
              <a:t>requires that a paying tenant occupy the property and that maintenance costs are kept to a minimum.</a:t>
            </a:r>
          </a:p>
          <a:p>
            <a:pPr eaLnBrk="1" hangingPunct="1">
              <a:buFontTx/>
              <a:buNone/>
            </a:pPr>
            <a:r>
              <a:rPr lang="en-US" sz="2400" b="1" dirty="0">
                <a:solidFill>
                  <a:schemeClr val="accent2"/>
                </a:solidFill>
                <a:latin typeface="Calibri" pitchFamily="34" charset="0"/>
                <a:cs typeface="Calibri" pitchFamily="34" charset="0"/>
              </a:rPr>
              <a:t>	</a:t>
            </a:r>
            <a:r>
              <a:rPr lang="en-US" sz="2400" b="1" dirty="0">
                <a:solidFill>
                  <a:srgbClr val="002060"/>
                </a:solidFill>
                <a:latin typeface="Calibri" pitchFamily="34" charset="0"/>
                <a:cs typeface="Calibri" pitchFamily="34" charset="0"/>
              </a:rPr>
              <a:t>Future Appreciation</a:t>
            </a:r>
            <a:r>
              <a:rPr lang="en-US" sz="2400" dirty="0">
                <a:solidFill>
                  <a:srgbClr val="002060"/>
                </a:solidFill>
                <a:latin typeface="Calibri" pitchFamily="34" charset="0"/>
                <a:cs typeface="Calibri" pitchFamily="34" charset="0"/>
              </a:rPr>
              <a:t> </a:t>
            </a:r>
            <a:r>
              <a:rPr lang="en-US" sz="2400" dirty="0">
                <a:solidFill>
                  <a:schemeClr val="bg1"/>
                </a:solidFill>
                <a:latin typeface="Calibri" pitchFamily="34" charset="0"/>
                <a:cs typeface="Calibri" pitchFamily="34" charset="0"/>
              </a:rPr>
              <a:t>is enhanced by proper maintenance.</a:t>
            </a:r>
          </a:p>
          <a:p>
            <a:pPr eaLnBrk="1" hangingPunct="1">
              <a:buFontTx/>
              <a:buNone/>
            </a:pPr>
            <a:r>
              <a:rPr lang="en-US" sz="2400" b="1" dirty="0">
                <a:solidFill>
                  <a:schemeClr val="accent2"/>
                </a:solidFill>
                <a:latin typeface="Calibri" pitchFamily="34" charset="0"/>
                <a:cs typeface="Calibri" pitchFamily="34" charset="0"/>
              </a:rPr>
              <a:t>	</a:t>
            </a:r>
            <a:r>
              <a:rPr lang="en-US" sz="2400" b="1" dirty="0">
                <a:solidFill>
                  <a:srgbClr val="002060"/>
                </a:solidFill>
                <a:latin typeface="Calibri" pitchFamily="34" charset="0"/>
                <a:cs typeface="Calibri" pitchFamily="34" charset="0"/>
              </a:rPr>
              <a:t>Tax Sheltering</a:t>
            </a:r>
            <a:r>
              <a:rPr lang="en-US" sz="2400" dirty="0">
                <a:solidFill>
                  <a:srgbClr val="002060"/>
                </a:solidFill>
                <a:latin typeface="Calibri" pitchFamily="34" charset="0"/>
                <a:cs typeface="Calibri" pitchFamily="34" charset="0"/>
              </a:rPr>
              <a:t> </a:t>
            </a:r>
            <a:r>
              <a:rPr lang="en-US" sz="2400" dirty="0">
                <a:solidFill>
                  <a:schemeClr val="bg1"/>
                </a:solidFill>
                <a:latin typeface="Calibri" pitchFamily="34" charset="0"/>
                <a:cs typeface="Calibri" pitchFamily="34" charset="0"/>
              </a:rPr>
              <a:t>comes from the preferential treatment of long-term gains.</a:t>
            </a:r>
          </a:p>
          <a:p>
            <a:pPr eaLnBrk="1" hangingPunct="1">
              <a:buFontTx/>
              <a:buNone/>
            </a:pPr>
            <a:r>
              <a:rPr lang="en-US" sz="2400" b="1" dirty="0">
                <a:solidFill>
                  <a:schemeClr val="accent2"/>
                </a:solidFill>
                <a:latin typeface="Calibri" pitchFamily="34" charset="0"/>
                <a:cs typeface="Calibri" pitchFamily="34" charset="0"/>
              </a:rPr>
              <a:t>	</a:t>
            </a:r>
            <a:r>
              <a:rPr lang="en-US" sz="2400" b="1" dirty="0">
                <a:solidFill>
                  <a:srgbClr val="002060"/>
                </a:solidFill>
                <a:latin typeface="Calibri" pitchFamily="34" charset="0"/>
                <a:cs typeface="Calibri" pitchFamily="34" charset="0"/>
              </a:rPr>
              <a:t>Diversification</a:t>
            </a:r>
            <a:r>
              <a:rPr lang="en-US" sz="2400" dirty="0">
                <a:latin typeface="Calibri" pitchFamily="34" charset="0"/>
                <a:cs typeface="Calibri" pitchFamily="34" charset="0"/>
              </a:rPr>
              <a:t> </a:t>
            </a:r>
            <a:r>
              <a:rPr lang="en-US" sz="2400" dirty="0">
                <a:solidFill>
                  <a:schemeClr val="bg1"/>
                </a:solidFill>
                <a:latin typeface="Calibri" pitchFamily="34" charset="0"/>
                <a:cs typeface="Calibri" pitchFamily="34" charset="0"/>
              </a:rPr>
              <a:t>implies that you also own your residence, have stocks, a 401K and other investments including other types of real estate.</a:t>
            </a: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
        <p:nvSpPr>
          <p:cNvPr id="7" name="Rectangle 2">
            <a:extLst>
              <a:ext uri="{FF2B5EF4-FFF2-40B4-BE49-F238E27FC236}">
                <a16:creationId xmlns:a16="http://schemas.microsoft.com/office/drawing/2014/main" id="{C61CF453-EBD3-4A12-BF9D-1D01127382D0}"/>
              </a:ext>
            </a:extLst>
          </p:cNvPr>
          <p:cNvSpPr>
            <a:spLocks noGrp="1" noChangeArrowheads="1"/>
          </p:cNvSpPr>
          <p:nvPr>
            <p:ph type="title"/>
          </p:nvPr>
        </p:nvSpPr>
        <p:spPr>
          <a:xfrm>
            <a:off x="3429000" y="274638"/>
            <a:ext cx="5257800" cy="1143000"/>
          </a:xfrm>
        </p:spPr>
        <p:txBody>
          <a:bodyPr>
            <a:noAutofit/>
          </a:bodyPr>
          <a:lstStyle/>
          <a:p>
            <a:pPr eaLnBrk="1" hangingPunct="1">
              <a:defRPr/>
            </a:pPr>
            <a:r>
              <a:rPr lang="en-US" sz="4000" b="1" dirty="0">
                <a:solidFill>
                  <a:srgbClr val="990000"/>
                </a:solidFill>
                <a:effectLst>
                  <a:outerShdw blurRad="38100" dist="38100" dir="2700000" algn="tl">
                    <a:srgbClr val="000000"/>
                  </a:outerShdw>
                </a:effectLst>
                <a:latin typeface="Aktiv Grotesk XBold" panose="020B0803020202020204" pitchFamily="34" charset="0"/>
              </a:rPr>
              <a:t>PROPERTY </a:t>
            </a:r>
            <a:br>
              <a:rPr lang="en-US" sz="4000" b="1" dirty="0">
                <a:solidFill>
                  <a:srgbClr val="990000"/>
                </a:solidFill>
                <a:effectLst>
                  <a:outerShdw blurRad="38100" dist="38100" dir="2700000" algn="tl">
                    <a:srgbClr val="000000"/>
                  </a:outerShdw>
                </a:effectLst>
                <a:latin typeface="Aktiv Grotesk XBold" panose="020B0803020202020204" pitchFamily="34" charset="0"/>
              </a:rPr>
            </a:br>
            <a:r>
              <a:rPr lang="en-US" sz="4000" b="1" dirty="0">
                <a:solidFill>
                  <a:srgbClr val="990000"/>
                </a:solidFill>
                <a:effectLst>
                  <a:outerShdw blurRad="38100" dist="38100" dir="2700000" algn="tl">
                    <a:srgbClr val="000000"/>
                  </a:outerShdw>
                </a:effectLst>
                <a:latin typeface="Aktiv Grotesk XBold" panose="020B0803020202020204" pitchFamily="34" charset="0"/>
              </a:rPr>
              <a:t>MANAGEMENT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429000" y="274638"/>
            <a:ext cx="5257800" cy="1143000"/>
          </a:xfrm>
        </p:spPr>
        <p:txBody>
          <a:bodyPr>
            <a:noAutofit/>
          </a:bodyPr>
          <a:lstStyle/>
          <a:p>
            <a:pPr eaLnBrk="1" hangingPunct="1">
              <a:defRPr/>
            </a:pPr>
            <a:r>
              <a:rPr lang="en-US" sz="4000" b="1" dirty="0">
                <a:solidFill>
                  <a:srgbClr val="990000"/>
                </a:solidFill>
                <a:effectLst>
                  <a:outerShdw blurRad="38100" dist="38100" dir="2700000" algn="tl">
                    <a:srgbClr val="000000"/>
                  </a:outerShdw>
                </a:effectLst>
                <a:latin typeface="Aktiv Grotesk XBold" panose="020B0803020202020204" pitchFamily="34" charset="0"/>
              </a:rPr>
              <a:t>PROPERTY </a:t>
            </a:r>
            <a:br>
              <a:rPr lang="en-US" sz="4000" b="1" dirty="0">
                <a:solidFill>
                  <a:srgbClr val="990000"/>
                </a:solidFill>
                <a:effectLst>
                  <a:outerShdw blurRad="38100" dist="38100" dir="2700000" algn="tl">
                    <a:srgbClr val="000000"/>
                  </a:outerShdw>
                </a:effectLst>
                <a:latin typeface="Aktiv Grotesk XBold" panose="020B0803020202020204" pitchFamily="34" charset="0"/>
              </a:rPr>
            </a:br>
            <a:r>
              <a:rPr lang="en-US" sz="4000" b="1" dirty="0">
                <a:solidFill>
                  <a:srgbClr val="990000"/>
                </a:solidFill>
                <a:effectLst>
                  <a:outerShdw blurRad="38100" dist="38100" dir="2700000" algn="tl">
                    <a:srgbClr val="000000"/>
                  </a:outerShdw>
                </a:effectLst>
                <a:latin typeface="Aktiv Grotesk XBold" panose="020B0803020202020204" pitchFamily="34" charset="0"/>
              </a:rPr>
              <a:t>MANAGEMENT</a:t>
            </a:r>
          </a:p>
        </p:txBody>
      </p:sp>
      <p:sp>
        <p:nvSpPr>
          <p:cNvPr id="18435" name="Rectangle 3"/>
          <p:cNvSpPr>
            <a:spLocks noGrp="1" noChangeArrowheads="1"/>
          </p:cNvSpPr>
          <p:nvPr>
            <p:ph idx="1"/>
          </p:nvPr>
        </p:nvSpPr>
        <p:spPr>
          <a:xfrm>
            <a:off x="457200" y="2133600"/>
            <a:ext cx="8229600" cy="3992563"/>
          </a:xfrm>
        </p:spPr>
        <p:txBody>
          <a:bodyPr>
            <a:normAutofit/>
          </a:bodyPr>
          <a:lstStyle/>
          <a:p>
            <a:pPr eaLnBrk="1" hangingPunct="1">
              <a:buFontTx/>
              <a:buNone/>
            </a:pPr>
            <a:endParaRPr lang="en-US" dirty="0">
              <a:solidFill>
                <a:srgbClr val="002060"/>
              </a:solidFill>
              <a:latin typeface="Calibri" pitchFamily="34" charset="0"/>
              <a:cs typeface="Calibri" pitchFamily="34" charset="0"/>
            </a:endParaRPr>
          </a:p>
          <a:p>
            <a:pPr algn="ctr" eaLnBrk="1" hangingPunct="1">
              <a:buFontTx/>
              <a:buNone/>
            </a:pPr>
            <a:r>
              <a:rPr lang="en-US" dirty="0">
                <a:solidFill>
                  <a:srgbClr val="002060"/>
                </a:solidFill>
                <a:latin typeface="Calibri" pitchFamily="34" charset="0"/>
                <a:cs typeface="Calibri" pitchFamily="34" charset="0"/>
              </a:rPr>
              <a:t>It is a rule of investing that the higher the profit potential, the higher the risk.</a:t>
            </a:r>
          </a:p>
          <a:p>
            <a:pPr eaLnBrk="1" hangingPunct="1">
              <a:buFontTx/>
              <a:buNone/>
            </a:pPr>
            <a:endParaRPr lang="en-US" dirty="0">
              <a:solidFill>
                <a:srgbClr val="0033CC"/>
              </a:solidFill>
              <a:latin typeface="Calibri" pitchFamily="34" charset="0"/>
              <a:cs typeface="Calibri" pitchFamily="34" charset="0"/>
            </a:endParaRPr>
          </a:p>
          <a:p>
            <a:pPr algn="ctr" eaLnBrk="1" hangingPunct="1">
              <a:buFontTx/>
              <a:buNone/>
            </a:pPr>
            <a:r>
              <a:rPr lang="en-US" b="1" dirty="0">
                <a:solidFill>
                  <a:srgbClr val="800000"/>
                </a:solidFill>
                <a:latin typeface="Calibri" pitchFamily="34" charset="0"/>
                <a:cs typeface="Calibri" pitchFamily="34" charset="0"/>
              </a:rPr>
              <a:t>It is our job to help minimize that risk</a:t>
            </a: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defRPr/>
            </a:pPr>
            <a:r>
              <a:rPr lang="en-US" sz="5400" b="0" dirty="0">
                <a:solidFill>
                  <a:srgbClr val="990000"/>
                </a:solidFill>
                <a:effectLst>
                  <a:outerShdw blurRad="38100" dist="38100" dir="2700000" algn="tl">
                    <a:srgbClr val="000000"/>
                  </a:outerShdw>
                </a:effectLst>
                <a:latin typeface="Aktiv Grotesk XBold" panose="020B0803020202020204" pitchFamily="34" charset="0"/>
              </a:rPr>
              <a:t>Our Service Area</a:t>
            </a:r>
          </a:p>
        </p:txBody>
      </p:sp>
      <p:sp>
        <p:nvSpPr>
          <p:cNvPr id="6147" name="Text Box 6"/>
          <p:cNvSpPr txBox="1">
            <a:spLocks noChangeArrowheads="1"/>
          </p:cNvSpPr>
          <p:nvPr/>
        </p:nvSpPr>
        <p:spPr bwMode="auto">
          <a:xfrm>
            <a:off x="1295400" y="1828800"/>
            <a:ext cx="5210175" cy="3175228"/>
          </a:xfrm>
          <a:prstGeom prst="rect">
            <a:avLst/>
          </a:prstGeom>
          <a:noFill/>
          <a:ln w="9525">
            <a:noFill/>
            <a:miter lim="800000"/>
            <a:headEnd/>
            <a:tailEnd/>
          </a:ln>
        </p:spPr>
        <p:txBody>
          <a:bodyPr>
            <a:spAutoFit/>
          </a:bodyPr>
          <a:lstStyle/>
          <a:p>
            <a:r>
              <a:rPr lang="en-US" sz="2400" b="1" dirty="0">
                <a:solidFill>
                  <a:schemeClr val="bg1"/>
                </a:solidFill>
                <a:latin typeface="Calibri" panose="020F0502020204030204" pitchFamily="34" charset="0"/>
              </a:rPr>
              <a:t>MMI provides leasing and property</a:t>
            </a:r>
          </a:p>
          <a:p>
            <a:r>
              <a:rPr lang="en-US" sz="2400" b="1" dirty="0">
                <a:solidFill>
                  <a:schemeClr val="bg1"/>
                </a:solidFill>
                <a:latin typeface="Calibri" panose="020F0502020204030204" pitchFamily="34" charset="0"/>
              </a:rPr>
              <a:t>management services in</a:t>
            </a:r>
          </a:p>
          <a:p>
            <a:endParaRPr lang="en-US" sz="2400" b="1" dirty="0">
              <a:solidFill>
                <a:schemeClr val="bg1"/>
              </a:solidFill>
            </a:endParaRPr>
          </a:p>
          <a:p>
            <a:pPr lvl="1">
              <a:spcBef>
                <a:spcPts val="0"/>
              </a:spcBef>
              <a:spcAft>
                <a:spcPts val="200"/>
              </a:spcAft>
              <a:buFontTx/>
              <a:buChar char="•"/>
            </a:pPr>
            <a:r>
              <a:rPr lang="en-US" sz="2000" dirty="0">
                <a:solidFill>
                  <a:schemeClr val="bg1"/>
                </a:solidFill>
                <a:latin typeface="Calibri" panose="020F0502020204030204" pitchFamily="34" charset="0"/>
              </a:rPr>
              <a:t>Prince George’s County</a:t>
            </a:r>
          </a:p>
          <a:p>
            <a:pPr lvl="1">
              <a:spcBef>
                <a:spcPts val="0"/>
              </a:spcBef>
              <a:spcAft>
                <a:spcPts val="200"/>
              </a:spcAft>
              <a:buFontTx/>
              <a:buChar char="•"/>
            </a:pPr>
            <a:r>
              <a:rPr lang="en-US" sz="2000" dirty="0">
                <a:solidFill>
                  <a:schemeClr val="bg1"/>
                </a:solidFill>
                <a:latin typeface="Calibri" panose="020F0502020204030204" pitchFamily="34" charset="0"/>
              </a:rPr>
              <a:t>Montgomery County</a:t>
            </a:r>
          </a:p>
          <a:p>
            <a:pPr lvl="1">
              <a:spcBef>
                <a:spcPts val="0"/>
              </a:spcBef>
              <a:spcAft>
                <a:spcPts val="200"/>
              </a:spcAft>
              <a:buFontTx/>
              <a:buChar char="•"/>
            </a:pPr>
            <a:r>
              <a:rPr lang="en-US" sz="2000" dirty="0">
                <a:solidFill>
                  <a:schemeClr val="bg1"/>
                </a:solidFill>
                <a:latin typeface="Calibri" panose="020F0502020204030204" pitchFamily="34" charset="0"/>
              </a:rPr>
              <a:t>Howard County</a:t>
            </a:r>
          </a:p>
          <a:p>
            <a:pPr lvl="1">
              <a:spcBef>
                <a:spcPts val="0"/>
              </a:spcBef>
              <a:spcAft>
                <a:spcPts val="200"/>
              </a:spcAft>
              <a:buFontTx/>
              <a:buChar char="•"/>
            </a:pPr>
            <a:r>
              <a:rPr lang="en-US" sz="2000" dirty="0">
                <a:solidFill>
                  <a:schemeClr val="bg1"/>
                </a:solidFill>
                <a:latin typeface="Calibri" panose="020F0502020204030204" pitchFamily="34" charset="0"/>
              </a:rPr>
              <a:t>Anne Arundel County</a:t>
            </a:r>
          </a:p>
          <a:p>
            <a:pPr lvl="1">
              <a:spcBef>
                <a:spcPts val="0"/>
              </a:spcBef>
              <a:spcAft>
                <a:spcPts val="200"/>
              </a:spcAft>
              <a:buFontTx/>
              <a:buChar char="•"/>
            </a:pPr>
            <a:r>
              <a:rPr lang="en-US" sz="2000" dirty="0">
                <a:solidFill>
                  <a:schemeClr val="bg1"/>
                </a:solidFill>
                <a:latin typeface="Calibri" panose="020F0502020204030204" pitchFamily="34" charset="0"/>
              </a:rPr>
              <a:t>Charles County</a:t>
            </a:r>
          </a:p>
          <a:p>
            <a:pPr lvl="1">
              <a:spcBef>
                <a:spcPts val="0"/>
              </a:spcBef>
              <a:spcAft>
                <a:spcPts val="200"/>
              </a:spcAft>
              <a:buFontTx/>
              <a:buChar char="•"/>
            </a:pPr>
            <a:r>
              <a:rPr lang="en-US" sz="2000" dirty="0">
                <a:solidFill>
                  <a:schemeClr val="bg1"/>
                </a:solidFill>
                <a:latin typeface="Calibri" panose="020F0502020204030204" pitchFamily="34" charset="0"/>
              </a:rPr>
              <a:t>Baltimore County</a:t>
            </a:r>
          </a:p>
        </p:txBody>
      </p:sp>
      <p:pic>
        <p:nvPicPr>
          <p:cNvPr id="614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806634" y="1828800"/>
            <a:ext cx="3238893" cy="4657004"/>
          </a:xfrm>
          <a:prstGeom prst="rect">
            <a:avLst/>
          </a:prstGeom>
          <a:noFill/>
          <a:ln w="9525">
            <a:noFill/>
            <a:miter lim="800000"/>
            <a:headEnd/>
            <a:tailEnd/>
          </a:ln>
        </p:spPr>
      </p:pic>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 y="5467350"/>
            <a:ext cx="2228850" cy="8572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9"/>
          <p:cNvSpPr txBox="1">
            <a:spLocks noChangeArrowheads="1"/>
          </p:cNvSpPr>
          <p:nvPr/>
        </p:nvSpPr>
        <p:spPr bwMode="auto">
          <a:xfrm>
            <a:off x="593725" y="1600200"/>
            <a:ext cx="3292475" cy="707886"/>
          </a:xfrm>
          <a:prstGeom prst="rect">
            <a:avLst/>
          </a:prstGeom>
          <a:noFill/>
          <a:ln w="9525">
            <a:noFill/>
            <a:miter lim="800000"/>
            <a:headEnd/>
            <a:tailEnd/>
          </a:ln>
        </p:spPr>
        <p:txBody>
          <a:bodyPr>
            <a:spAutoFit/>
          </a:bodyPr>
          <a:lstStyle/>
          <a:p>
            <a:pPr algn="ctr"/>
            <a:r>
              <a:rPr lang="en-US" sz="2000" dirty="0">
                <a:solidFill>
                  <a:srgbClr val="002060"/>
                </a:solidFill>
                <a:latin typeface="Calibri" pitchFamily="34" charset="0"/>
                <a:cs typeface="Calibri" pitchFamily="34" charset="0"/>
              </a:rPr>
              <a:t>We will visit your property annually.</a:t>
            </a:r>
          </a:p>
        </p:txBody>
      </p:sp>
      <p:sp>
        <p:nvSpPr>
          <p:cNvPr id="21509" name="Text Box 10"/>
          <p:cNvSpPr txBox="1">
            <a:spLocks noChangeArrowheads="1"/>
          </p:cNvSpPr>
          <p:nvPr/>
        </p:nvSpPr>
        <p:spPr bwMode="auto">
          <a:xfrm>
            <a:off x="593725" y="2438400"/>
            <a:ext cx="3292475" cy="3139321"/>
          </a:xfrm>
          <a:prstGeom prst="rect">
            <a:avLst/>
          </a:prstGeom>
          <a:noFill/>
          <a:ln w="9525">
            <a:noFill/>
            <a:miter lim="800000"/>
            <a:headEnd/>
            <a:tailEnd/>
          </a:ln>
        </p:spPr>
        <p:txBody>
          <a:bodyPr wrap="square">
            <a:spAutoFit/>
          </a:bodyPr>
          <a:lstStyle/>
          <a:p>
            <a:r>
              <a:rPr lang="en-US" dirty="0">
                <a:solidFill>
                  <a:schemeClr val="bg1"/>
                </a:solidFill>
                <a:latin typeface="Calibri" pitchFamily="34" charset="0"/>
                <a:cs typeface="Calibri" pitchFamily="34" charset="0"/>
              </a:rPr>
              <a:t>We will look for and report property condition and defects readily visible.</a:t>
            </a:r>
          </a:p>
          <a:p>
            <a:endParaRPr lang="en-US" sz="900" dirty="0">
              <a:solidFill>
                <a:schemeClr val="bg1"/>
              </a:solidFill>
              <a:latin typeface="Calibri" pitchFamily="34" charset="0"/>
              <a:cs typeface="Calibri" pitchFamily="34" charset="0"/>
            </a:endParaRPr>
          </a:p>
          <a:p>
            <a:r>
              <a:rPr lang="en-US" dirty="0">
                <a:solidFill>
                  <a:schemeClr val="bg1"/>
                </a:solidFill>
                <a:latin typeface="Calibri" pitchFamily="34" charset="0"/>
                <a:cs typeface="Calibri" pitchFamily="34" charset="0"/>
              </a:rPr>
              <a:t>Our managers will look inside and out and you will receive a written report.</a:t>
            </a:r>
          </a:p>
          <a:p>
            <a:endParaRPr lang="en-US" sz="900" dirty="0">
              <a:solidFill>
                <a:schemeClr val="bg1"/>
              </a:solidFill>
              <a:latin typeface="Calibri" pitchFamily="34" charset="0"/>
              <a:cs typeface="Calibri" pitchFamily="34" charset="0"/>
            </a:endParaRPr>
          </a:p>
          <a:p>
            <a:r>
              <a:rPr lang="en-US" dirty="0">
                <a:solidFill>
                  <a:schemeClr val="bg1"/>
                </a:solidFill>
                <a:latin typeface="Calibri" pitchFamily="34" charset="0"/>
                <a:cs typeface="Calibri" pitchFamily="34" charset="0"/>
              </a:rPr>
              <a:t>Most reports today are produced on an inspection app with photo reports to enhance follow-up discussions.</a:t>
            </a:r>
          </a:p>
        </p:txBody>
      </p:sp>
      <p:sp>
        <p:nvSpPr>
          <p:cNvPr id="8" name="Rectangle 2"/>
          <p:cNvSpPr>
            <a:spLocks noGrp="1" noChangeArrowheads="1"/>
          </p:cNvSpPr>
          <p:nvPr>
            <p:ph type="title"/>
          </p:nvPr>
        </p:nvSpPr>
        <p:spPr>
          <a:xfrm>
            <a:off x="-62345" y="381000"/>
            <a:ext cx="4454236" cy="1143000"/>
          </a:xfrm>
        </p:spPr>
        <p:txBody>
          <a:bodyPr>
            <a:noAutofit/>
          </a:bodyPr>
          <a:lstStyle/>
          <a:p>
            <a:pPr eaLnBrk="1" hangingPunct="1">
              <a:defRPr/>
            </a:pPr>
            <a:r>
              <a:rPr lang="en-US" sz="4000" b="1" dirty="0">
                <a:solidFill>
                  <a:srgbClr val="990000"/>
                </a:solidFill>
                <a:effectLst>
                  <a:outerShdw blurRad="38100" dist="38100" dir="2700000" algn="tl">
                    <a:srgbClr val="000000"/>
                  </a:outerShdw>
                </a:effectLst>
                <a:latin typeface="Aktiv Grotesk XBold" panose="020B0803020202020204" pitchFamily="34" charset="0"/>
              </a:rPr>
              <a:t>PROPERTY </a:t>
            </a:r>
            <a:br>
              <a:rPr lang="en-US" sz="4000" b="1" dirty="0">
                <a:solidFill>
                  <a:srgbClr val="990000"/>
                </a:solidFill>
                <a:effectLst>
                  <a:outerShdw blurRad="38100" dist="38100" dir="2700000" algn="tl">
                    <a:srgbClr val="000000"/>
                  </a:outerShdw>
                </a:effectLst>
                <a:latin typeface="Aktiv Grotesk XBold" panose="020B0803020202020204" pitchFamily="34" charset="0"/>
              </a:rPr>
            </a:br>
            <a:r>
              <a:rPr lang="en-US" sz="4000" b="1" dirty="0">
                <a:solidFill>
                  <a:srgbClr val="990000"/>
                </a:solidFill>
                <a:effectLst>
                  <a:outerShdw blurRad="38100" dist="38100" dir="2700000" algn="tl">
                    <a:srgbClr val="000000"/>
                  </a:outerShdw>
                </a:effectLst>
                <a:latin typeface="Aktiv Grotesk XBold" panose="020B0803020202020204" pitchFamily="34" charset="0"/>
              </a:rPr>
              <a:t>MANAGEMENT</a:t>
            </a:r>
          </a:p>
        </p:txBody>
      </p:sp>
      <p:sp>
        <p:nvSpPr>
          <p:cNvPr id="2" name="Rectangle 1"/>
          <p:cNvSpPr/>
          <p:nvPr/>
        </p:nvSpPr>
        <p:spPr>
          <a:xfrm>
            <a:off x="4343400" y="685800"/>
            <a:ext cx="21336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clrChange>
              <a:clrFrom>
                <a:srgbClr val="F8F6F4"/>
              </a:clrFrom>
              <a:clrTo>
                <a:srgbClr val="F8F6F4">
                  <a:alpha val="0"/>
                </a:srgbClr>
              </a:clrTo>
            </a:clrChange>
            <a:extLst>
              <a:ext uri="{28A0092B-C50C-407E-A947-70E740481C1C}">
                <a14:useLocalDpi xmlns:a14="http://schemas.microsoft.com/office/drawing/2010/main" val="0"/>
              </a:ext>
            </a:extLst>
          </a:blip>
          <a:stretch>
            <a:fillRect/>
          </a:stretch>
        </p:blipFill>
        <p:spPr>
          <a:xfrm>
            <a:off x="1600200" y="5333303"/>
            <a:ext cx="1066800" cy="99633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2690" y="447675"/>
            <a:ext cx="4545150" cy="5881959"/>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9000" y="590550"/>
            <a:ext cx="1238250" cy="476250"/>
          </a:xfrm>
          <a:prstGeom prst="rect">
            <a:avLst/>
          </a:prstGeom>
        </p:spPr>
      </p:pic>
    </p:spTree>
    <p:extLst>
      <p:ext uri="{BB962C8B-B14F-4D97-AF65-F5344CB8AC3E}">
        <p14:creationId xmlns:p14="http://schemas.microsoft.com/office/powerpoint/2010/main" val="388575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419600" y="1338263"/>
            <a:ext cx="4038600" cy="947737"/>
          </a:xfrm>
        </p:spPr>
        <p:txBody>
          <a:bodyPr>
            <a:normAutofit/>
          </a:bodyPr>
          <a:lstStyle/>
          <a:p>
            <a:pPr eaLnBrk="1" hangingPunct="1">
              <a:defRPr/>
            </a:pPr>
            <a:r>
              <a:rPr lang="en-US" sz="3200" b="1" dirty="0">
                <a:solidFill>
                  <a:srgbClr val="000099"/>
                </a:solidFill>
              </a:rPr>
              <a:t> </a:t>
            </a:r>
            <a:r>
              <a:rPr lang="en-US" sz="2800" b="1" dirty="0">
                <a:solidFill>
                  <a:srgbClr val="000099"/>
                </a:solidFill>
                <a:latin typeface="Aktiv Grotesk XBold" panose="020B0803020202020204" pitchFamily="34" charset="0"/>
              </a:rPr>
              <a:t>MAINTENANCE</a:t>
            </a:r>
          </a:p>
        </p:txBody>
      </p:sp>
      <p:sp>
        <p:nvSpPr>
          <p:cNvPr id="22531" name="Rectangle 3"/>
          <p:cNvSpPr>
            <a:spLocks noGrp="1" noChangeArrowheads="1"/>
          </p:cNvSpPr>
          <p:nvPr>
            <p:ph idx="1"/>
          </p:nvPr>
        </p:nvSpPr>
        <p:spPr>
          <a:xfrm>
            <a:off x="533400" y="2286000"/>
            <a:ext cx="8229600" cy="4480560"/>
          </a:xfrm>
        </p:spPr>
        <p:txBody>
          <a:bodyPr>
            <a:normAutofit/>
          </a:bodyPr>
          <a:lstStyle/>
          <a:p>
            <a:pPr algn="ctr" eaLnBrk="1" hangingPunct="1">
              <a:lnSpc>
                <a:spcPct val="80000"/>
              </a:lnSpc>
              <a:buFontTx/>
              <a:buNone/>
            </a:pPr>
            <a:r>
              <a:rPr lang="en-US" sz="1800" b="1" dirty="0">
                <a:solidFill>
                  <a:srgbClr val="0033CC"/>
                </a:solidFill>
              </a:rPr>
              <a:t>					</a:t>
            </a:r>
            <a:endParaRPr lang="en-US" sz="2000" b="1" dirty="0">
              <a:solidFill>
                <a:srgbClr val="0033CC"/>
              </a:solidFill>
            </a:endParaRPr>
          </a:p>
          <a:p>
            <a:pPr marL="342900" indent="-342900">
              <a:spcBef>
                <a:spcPts val="0"/>
              </a:spcBef>
              <a:spcAft>
                <a:spcPts val="800"/>
              </a:spcAft>
              <a:buClr>
                <a:srgbClr val="800000"/>
              </a:buClr>
              <a:buSzPct val="100000"/>
              <a:buFont typeface="Webdings" panose="05030102010509060703" pitchFamily="18" charset="2"/>
              <a:buChar char=""/>
            </a:pPr>
            <a:r>
              <a:rPr lang="en-US" sz="2000" dirty="0">
                <a:solidFill>
                  <a:schemeClr val="bg1"/>
                </a:solidFill>
                <a:latin typeface="Calibri" pitchFamily="34" charset="0"/>
                <a:cs typeface="Calibri" pitchFamily="34" charset="0"/>
              </a:rPr>
              <a:t>Maintaining your investment can be the most costly and time consuming part of the equation. </a:t>
            </a:r>
            <a:r>
              <a:rPr lang="en-US" sz="2000" u="sng" dirty="0">
                <a:solidFill>
                  <a:schemeClr val="bg1"/>
                </a:solidFill>
                <a:latin typeface="Calibri" pitchFamily="34" charset="0"/>
                <a:cs typeface="Calibri" pitchFamily="34" charset="0"/>
              </a:rPr>
              <a:t>Let us do that for you</a:t>
            </a:r>
            <a:r>
              <a:rPr lang="en-US" sz="2000" dirty="0">
                <a:solidFill>
                  <a:schemeClr val="bg1"/>
                </a:solidFill>
                <a:latin typeface="Calibri" pitchFamily="34" charset="0"/>
                <a:cs typeface="Calibri" pitchFamily="34" charset="0"/>
              </a:rPr>
              <a:t>.</a:t>
            </a:r>
          </a:p>
          <a:p>
            <a:pPr marL="342900" indent="-342900">
              <a:spcAft>
                <a:spcPts val="800"/>
              </a:spcAft>
              <a:buClr>
                <a:srgbClr val="800000"/>
              </a:buClr>
              <a:buSzPct val="100000"/>
              <a:buFont typeface="Webdings" panose="05030102010509060703" pitchFamily="18" charset="2"/>
              <a:buChar char=""/>
            </a:pPr>
            <a:r>
              <a:rPr lang="en-US" sz="2000" dirty="0">
                <a:solidFill>
                  <a:schemeClr val="bg1"/>
                </a:solidFill>
                <a:latin typeface="Calibri" pitchFamily="34" charset="0"/>
                <a:cs typeface="Calibri" pitchFamily="34" charset="0"/>
              </a:rPr>
              <a:t>Tenants call MMI 24/7 to report maintenance needs. Our operator will triage the call and attempt to properly diagnose the problem before sending a technician.</a:t>
            </a:r>
          </a:p>
          <a:p>
            <a:pPr marL="342900" indent="-342900">
              <a:spcAft>
                <a:spcPts val="800"/>
              </a:spcAft>
              <a:buClr>
                <a:srgbClr val="800000"/>
              </a:buClr>
              <a:buSzPct val="100000"/>
              <a:buFont typeface="Webdings" panose="05030102010509060703" pitchFamily="18" charset="2"/>
              <a:buChar char=""/>
            </a:pPr>
            <a:r>
              <a:rPr lang="en-US" sz="2000" dirty="0">
                <a:solidFill>
                  <a:schemeClr val="bg1"/>
                </a:solidFill>
                <a:latin typeface="Calibri" pitchFamily="34" charset="0"/>
                <a:cs typeface="Calibri" pitchFamily="34" charset="0"/>
              </a:rPr>
              <a:t>In many cases, we are able to use contractors you designate or warranties on the property or appliances.</a:t>
            </a:r>
          </a:p>
          <a:p>
            <a:pPr marL="342900" indent="-342900">
              <a:spcAft>
                <a:spcPts val="800"/>
              </a:spcAft>
              <a:buClr>
                <a:srgbClr val="800000"/>
              </a:buClr>
              <a:buSzPct val="100000"/>
              <a:buFont typeface="Webdings" panose="05030102010509060703" pitchFamily="18" charset="2"/>
              <a:buChar char=""/>
            </a:pPr>
            <a:r>
              <a:rPr lang="en-US" sz="2000" dirty="0">
                <a:solidFill>
                  <a:schemeClr val="bg1"/>
                </a:solidFill>
                <a:latin typeface="Calibri" pitchFamily="34" charset="0"/>
                <a:cs typeface="Calibri" pitchFamily="34" charset="0"/>
              </a:rPr>
              <a:t>Through Market Ready, Inc., trained maintenance staff ARE the operators taking those emergency calls.  Discounted labor rates are provided to those MMI Clients who engage Market Ready for turnover services when the property goes vacant.</a:t>
            </a:r>
          </a:p>
        </p:txBody>
      </p:sp>
      <p:sp>
        <p:nvSpPr>
          <p:cNvPr id="6" name="Rectangle 2"/>
          <p:cNvSpPr txBox="1">
            <a:spLocks noChangeArrowheads="1"/>
          </p:cNvSpPr>
          <p:nvPr/>
        </p:nvSpPr>
        <p:spPr>
          <a:xfrm>
            <a:off x="3429000" y="274638"/>
            <a:ext cx="52578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sz="4000" dirty="0">
                <a:solidFill>
                  <a:srgbClr val="990000"/>
                </a:solidFill>
                <a:effectLst>
                  <a:outerShdw blurRad="38100" dist="38100" dir="2700000" algn="tl">
                    <a:srgbClr val="000000"/>
                  </a:outerShdw>
                </a:effectLst>
                <a:latin typeface="Aktiv Grotesk XBold" panose="020B0803020202020204" pitchFamily="34" charset="0"/>
              </a:rPr>
              <a:t>PROPERTY </a:t>
            </a:r>
            <a:br>
              <a:rPr lang="en-US" sz="4000" dirty="0">
                <a:solidFill>
                  <a:srgbClr val="990000"/>
                </a:solidFill>
                <a:effectLst>
                  <a:outerShdw blurRad="38100" dist="38100" dir="2700000" algn="tl">
                    <a:srgbClr val="000000"/>
                  </a:outerShdw>
                </a:effectLst>
                <a:latin typeface="Aktiv Grotesk XBold" panose="020B0803020202020204" pitchFamily="34" charset="0"/>
              </a:rPr>
            </a:br>
            <a:r>
              <a:rPr lang="en-US" sz="4000" dirty="0">
                <a:solidFill>
                  <a:srgbClr val="990000"/>
                </a:solidFill>
                <a:effectLst>
                  <a:outerShdw blurRad="38100" dist="38100" dir="2700000" algn="tl">
                    <a:srgbClr val="000000"/>
                  </a:outerShdw>
                </a:effectLst>
                <a:latin typeface="Aktiv Grotesk XBold" panose="020B0803020202020204" pitchFamily="34" charset="0"/>
              </a:rPr>
              <a:t>MANAGEMENT</a:t>
            </a: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419600" y="1338263"/>
            <a:ext cx="4038600" cy="947737"/>
          </a:xfrm>
        </p:spPr>
        <p:txBody>
          <a:bodyPr>
            <a:normAutofit/>
          </a:bodyPr>
          <a:lstStyle/>
          <a:p>
            <a:pPr eaLnBrk="1" hangingPunct="1">
              <a:defRPr/>
            </a:pPr>
            <a:r>
              <a:rPr lang="en-US" sz="3200" b="1" dirty="0">
                <a:solidFill>
                  <a:srgbClr val="000099"/>
                </a:solidFill>
                <a:latin typeface="Serifa BT" pitchFamily="18" charset="0"/>
              </a:rPr>
              <a:t> </a:t>
            </a:r>
            <a:r>
              <a:rPr lang="en-US" sz="2800" b="1" dirty="0">
                <a:solidFill>
                  <a:srgbClr val="000099"/>
                </a:solidFill>
                <a:latin typeface="Rockwell" pitchFamily="18" charset="0"/>
              </a:rPr>
              <a:t>TURNOVERS</a:t>
            </a: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pic>
        <p:nvPicPr>
          <p:cNvPr id="3" name="Picture 2">
            <a:extLst>
              <a:ext uri="{FF2B5EF4-FFF2-40B4-BE49-F238E27FC236}">
                <a16:creationId xmlns:a16="http://schemas.microsoft.com/office/drawing/2014/main" id="{9F904584-05BA-486F-84BE-50BF81C72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328" y="1500187"/>
            <a:ext cx="2228850" cy="1671638"/>
          </a:xfrm>
          <a:prstGeom prst="rect">
            <a:avLst/>
          </a:prstGeom>
        </p:spPr>
      </p:pic>
      <p:pic>
        <p:nvPicPr>
          <p:cNvPr id="5" name="Picture 4">
            <a:extLst>
              <a:ext uri="{FF2B5EF4-FFF2-40B4-BE49-F238E27FC236}">
                <a16:creationId xmlns:a16="http://schemas.microsoft.com/office/drawing/2014/main" id="{D5E1FE62-0C51-40EC-847F-759274CCA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3802" y="2045177"/>
            <a:ext cx="2736591" cy="2052443"/>
          </a:xfrm>
          <a:prstGeom prst="rect">
            <a:avLst/>
          </a:prstGeom>
        </p:spPr>
      </p:pic>
      <p:pic>
        <p:nvPicPr>
          <p:cNvPr id="9" name="Picture 8">
            <a:extLst>
              <a:ext uri="{FF2B5EF4-FFF2-40B4-BE49-F238E27FC236}">
                <a16:creationId xmlns:a16="http://schemas.microsoft.com/office/drawing/2014/main" id="{481A15D2-3914-493D-8547-1BF9FF1BC8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1186" y="2291589"/>
            <a:ext cx="1863790" cy="2485053"/>
          </a:xfrm>
          <a:prstGeom prst="rect">
            <a:avLst/>
          </a:prstGeom>
        </p:spPr>
      </p:pic>
      <p:pic>
        <p:nvPicPr>
          <p:cNvPr id="11" name="Picture 10">
            <a:extLst>
              <a:ext uri="{FF2B5EF4-FFF2-40B4-BE49-F238E27FC236}">
                <a16:creationId xmlns:a16="http://schemas.microsoft.com/office/drawing/2014/main" id="{3AB1E7E2-F333-4530-80A1-23BFEB9222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1406" y="2908463"/>
            <a:ext cx="1878562" cy="2504750"/>
          </a:xfrm>
          <a:prstGeom prst="rect">
            <a:avLst/>
          </a:prstGeom>
        </p:spPr>
      </p:pic>
      <p:pic>
        <p:nvPicPr>
          <p:cNvPr id="19" name="Picture 18">
            <a:extLst>
              <a:ext uri="{FF2B5EF4-FFF2-40B4-BE49-F238E27FC236}">
                <a16:creationId xmlns:a16="http://schemas.microsoft.com/office/drawing/2014/main" id="{B77CCAF1-8A14-4C44-888B-C0E46A7F09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9011" y="4346315"/>
            <a:ext cx="2845060" cy="2133795"/>
          </a:xfrm>
          <a:prstGeom prst="rect">
            <a:avLst/>
          </a:prstGeom>
        </p:spPr>
      </p:pic>
      <p:sp>
        <p:nvSpPr>
          <p:cNvPr id="21" name="Arrow: Bent 20">
            <a:extLst>
              <a:ext uri="{FF2B5EF4-FFF2-40B4-BE49-F238E27FC236}">
                <a16:creationId xmlns:a16="http://schemas.microsoft.com/office/drawing/2014/main" id="{F6562E07-31A4-4CBA-B4C7-53313F3F049C}"/>
              </a:ext>
            </a:extLst>
          </p:cNvPr>
          <p:cNvSpPr/>
          <p:nvPr/>
        </p:nvSpPr>
        <p:spPr>
          <a:xfrm rot="5400000">
            <a:off x="6678556" y="2350562"/>
            <a:ext cx="813816" cy="868680"/>
          </a:xfrm>
          <a:prstGeom prst="ben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Bent 23">
            <a:extLst>
              <a:ext uri="{FF2B5EF4-FFF2-40B4-BE49-F238E27FC236}">
                <a16:creationId xmlns:a16="http://schemas.microsoft.com/office/drawing/2014/main" id="{D3427586-6B4B-4AAF-A4DA-A44945C57FE2}"/>
              </a:ext>
            </a:extLst>
          </p:cNvPr>
          <p:cNvSpPr/>
          <p:nvPr/>
        </p:nvSpPr>
        <p:spPr>
          <a:xfrm rot="5400000">
            <a:off x="2882541" y="1722943"/>
            <a:ext cx="813816" cy="868680"/>
          </a:xfrm>
          <a:prstGeom prst="ben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a:extLst>
              <a:ext uri="{FF2B5EF4-FFF2-40B4-BE49-F238E27FC236}">
                <a16:creationId xmlns:a16="http://schemas.microsoft.com/office/drawing/2014/main" id="{8CC5B7C3-CD8C-46EB-AA72-4769980A053D}"/>
              </a:ext>
            </a:extLst>
          </p:cNvPr>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723789" y="5043114"/>
            <a:ext cx="3121187" cy="1559497"/>
          </a:xfrm>
          <a:prstGeom prst="rect">
            <a:avLst/>
          </a:prstGeom>
        </p:spPr>
      </p:pic>
      <p:sp>
        <p:nvSpPr>
          <p:cNvPr id="14" name="Rectangle 2">
            <a:extLst>
              <a:ext uri="{FF2B5EF4-FFF2-40B4-BE49-F238E27FC236}">
                <a16:creationId xmlns:a16="http://schemas.microsoft.com/office/drawing/2014/main" id="{7F8E9974-E1E7-4E03-9A81-B8CE39461E79}"/>
              </a:ext>
            </a:extLst>
          </p:cNvPr>
          <p:cNvSpPr txBox="1">
            <a:spLocks noChangeArrowheads="1"/>
          </p:cNvSpPr>
          <p:nvPr/>
        </p:nvSpPr>
        <p:spPr>
          <a:xfrm>
            <a:off x="3429000" y="274638"/>
            <a:ext cx="52578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ktiv Grotesk XBold" panose="020B0803020202020204" pitchFamily="34" charset="0"/>
                <a:ea typeface="+mj-ea"/>
                <a:cs typeface="+mj-cs"/>
              </a:defRPr>
            </a:lvl1pPr>
          </a:lstStyle>
          <a:p>
            <a:pPr fontAlgn="auto">
              <a:spcAft>
                <a:spcPts val="0"/>
              </a:spcAft>
              <a:defRPr/>
            </a:pPr>
            <a:r>
              <a:rPr lang="en-US" sz="4000">
                <a:solidFill>
                  <a:srgbClr val="990000"/>
                </a:solidFill>
                <a:effectLst>
                  <a:outerShdw blurRad="38100" dist="38100" dir="2700000" algn="tl">
                    <a:srgbClr val="000000"/>
                  </a:outerShdw>
                </a:effectLst>
              </a:rPr>
              <a:t>PROPERTY </a:t>
            </a:r>
            <a:br>
              <a:rPr lang="en-US" sz="4000">
                <a:solidFill>
                  <a:srgbClr val="990000"/>
                </a:solidFill>
                <a:effectLst>
                  <a:outerShdw blurRad="38100" dist="38100" dir="2700000" algn="tl">
                    <a:srgbClr val="000000"/>
                  </a:outerShdw>
                </a:effectLst>
              </a:rPr>
            </a:br>
            <a:r>
              <a:rPr lang="en-US" sz="4000">
                <a:solidFill>
                  <a:srgbClr val="990000"/>
                </a:solidFill>
                <a:effectLst>
                  <a:outerShdw blurRad="38100" dist="38100" dir="2700000" algn="tl">
                    <a:srgbClr val="000000"/>
                  </a:outerShdw>
                </a:effectLst>
              </a:rPr>
              <a:t>MANAGEMENT</a:t>
            </a:r>
            <a:endParaRPr lang="en-US" sz="4000" dirty="0">
              <a:solidFill>
                <a:srgbClr val="990000"/>
              </a:solidFill>
              <a:effectLst>
                <a:outerShdw blurRad="38100" dist="38100" dir="2700000" algn="tl">
                  <a:srgbClr val="000000"/>
                </a:outerShdw>
              </a:effectLst>
            </a:endParaRPr>
          </a:p>
        </p:txBody>
      </p:sp>
    </p:spTree>
    <p:extLst>
      <p:ext uri="{BB962C8B-B14F-4D97-AF65-F5344CB8AC3E}">
        <p14:creationId xmlns:p14="http://schemas.microsoft.com/office/powerpoint/2010/main" val="2474498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685800" y="2133600"/>
            <a:ext cx="7848600" cy="4221163"/>
          </a:xfrm>
        </p:spPr>
        <p:txBody>
          <a:bodyPr>
            <a:normAutofit fontScale="85000" lnSpcReduction="10000"/>
          </a:bodyPr>
          <a:lstStyle/>
          <a:p>
            <a:pPr eaLnBrk="1" hangingPunct="1">
              <a:lnSpc>
                <a:spcPct val="80000"/>
              </a:lnSpc>
              <a:buFontTx/>
              <a:buNone/>
            </a:pPr>
            <a:r>
              <a:rPr lang="en-US" sz="2400" b="1" dirty="0">
                <a:solidFill>
                  <a:srgbClr val="002060"/>
                </a:solidFill>
                <a:latin typeface="Calibri" pitchFamily="34" charset="0"/>
                <a:cs typeface="Calibri" pitchFamily="34" charset="0"/>
              </a:rPr>
              <a:t>Maintenance Costs</a:t>
            </a:r>
          </a:p>
          <a:p>
            <a:pPr eaLnBrk="1" hangingPunct="1">
              <a:lnSpc>
                <a:spcPct val="80000"/>
              </a:lnSpc>
              <a:buFontTx/>
              <a:buNone/>
            </a:pPr>
            <a:endParaRPr lang="en-US" sz="1100" dirty="0">
              <a:latin typeface="Calibri" pitchFamily="34" charset="0"/>
              <a:cs typeface="Calibri" pitchFamily="34" charset="0"/>
            </a:endParaRPr>
          </a:p>
          <a:p>
            <a:pPr eaLnBrk="1" hangingPunct="1">
              <a:lnSpc>
                <a:spcPct val="110000"/>
              </a:lnSpc>
              <a:buFontTx/>
              <a:buNone/>
            </a:pPr>
            <a:r>
              <a:rPr lang="en-US" sz="2000" dirty="0">
                <a:latin typeface="Calibri" pitchFamily="34" charset="0"/>
                <a:cs typeface="Calibri" pitchFamily="34" charset="0"/>
              </a:rPr>
              <a:t>	</a:t>
            </a:r>
            <a:r>
              <a:rPr lang="en-US" sz="2400" dirty="0">
                <a:solidFill>
                  <a:schemeClr val="bg1"/>
                </a:solidFill>
                <a:latin typeface="Calibri" pitchFamily="34" charset="0"/>
                <a:cs typeface="Calibri" pitchFamily="34" charset="0"/>
              </a:rPr>
              <a:t>Landlords are generally responsible for all structural components and major systems.</a:t>
            </a:r>
          </a:p>
          <a:p>
            <a:pPr eaLnBrk="1" hangingPunct="1">
              <a:lnSpc>
                <a:spcPct val="110000"/>
              </a:lnSpc>
              <a:buFontTx/>
              <a:buNone/>
            </a:pPr>
            <a:endParaRPr lang="en-US" sz="1200" dirty="0">
              <a:solidFill>
                <a:schemeClr val="bg1"/>
              </a:solidFill>
              <a:latin typeface="Calibri" pitchFamily="34" charset="0"/>
              <a:cs typeface="Calibri" pitchFamily="34" charset="0"/>
            </a:endParaRPr>
          </a:p>
          <a:p>
            <a:pPr eaLnBrk="1" hangingPunct="1">
              <a:lnSpc>
                <a:spcPct val="110000"/>
              </a:lnSpc>
              <a:buFontTx/>
              <a:buNone/>
            </a:pPr>
            <a:r>
              <a:rPr lang="en-US" sz="2400" dirty="0">
                <a:solidFill>
                  <a:schemeClr val="bg1"/>
                </a:solidFill>
                <a:latin typeface="Calibri" pitchFamily="34" charset="0"/>
                <a:cs typeface="Calibri" pitchFamily="34" charset="0"/>
              </a:rPr>
              <a:t>	In some cases, repairs can be charged to the tenant. This can be done at the time of the repair or out of the security deposit following move-out. </a:t>
            </a:r>
          </a:p>
          <a:p>
            <a:pPr eaLnBrk="1" hangingPunct="1">
              <a:lnSpc>
                <a:spcPct val="110000"/>
              </a:lnSpc>
              <a:buFontTx/>
              <a:buNone/>
            </a:pPr>
            <a:endParaRPr lang="en-US" sz="1400" dirty="0">
              <a:solidFill>
                <a:schemeClr val="bg1"/>
              </a:solidFill>
              <a:latin typeface="Calibri" pitchFamily="34" charset="0"/>
              <a:cs typeface="Calibri" pitchFamily="34" charset="0"/>
            </a:endParaRPr>
          </a:p>
          <a:p>
            <a:pPr eaLnBrk="1" hangingPunct="1">
              <a:lnSpc>
                <a:spcPct val="110000"/>
              </a:lnSpc>
              <a:buFontTx/>
              <a:buNone/>
            </a:pPr>
            <a:r>
              <a:rPr lang="en-US" sz="2400" dirty="0">
                <a:solidFill>
                  <a:schemeClr val="bg1"/>
                </a:solidFill>
                <a:latin typeface="Calibri" pitchFamily="34" charset="0"/>
                <a:cs typeface="Calibri" pitchFamily="34" charset="0"/>
              </a:rPr>
              <a:t>	Although the tenant may be responsible for the cost, housing code may require the owner to make repairs. We’ll review each repair bill and track and assess any appropriate charge-backs.</a:t>
            </a:r>
            <a:r>
              <a:rPr lang="en-US" sz="2000" dirty="0">
                <a:latin typeface="Calibri" pitchFamily="34" charset="0"/>
                <a:cs typeface="Calibri" pitchFamily="34" charset="0"/>
              </a:rPr>
              <a:t>	</a:t>
            </a:r>
          </a:p>
          <a:p>
            <a:pPr eaLnBrk="1" hangingPunct="1">
              <a:lnSpc>
                <a:spcPct val="80000"/>
              </a:lnSpc>
              <a:buFontTx/>
              <a:buNone/>
            </a:pPr>
            <a:r>
              <a:rPr lang="en-US" sz="2000" dirty="0">
                <a:latin typeface="Calibri" pitchFamily="34" charset="0"/>
                <a:cs typeface="Calibri" pitchFamily="34" charset="0"/>
              </a:rPr>
              <a:t>	</a:t>
            </a:r>
            <a:endParaRPr lang="en-US" sz="2000" b="1" dirty="0">
              <a:latin typeface="Calibri" pitchFamily="34" charset="0"/>
              <a:cs typeface="Calibri" pitchFamily="34" charset="0"/>
            </a:endParaRPr>
          </a:p>
          <a:p>
            <a:pPr eaLnBrk="1" hangingPunct="1">
              <a:lnSpc>
                <a:spcPct val="80000"/>
              </a:lnSpc>
              <a:buFontTx/>
              <a:buNone/>
            </a:pPr>
            <a:r>
              <a:rPr lang="en-US" sz="1800" b="1" i="1" dirty="0">
                <a:latin typeface="Calibri" pitchFamily="34" charset="0"/>
                <a:cs typeface="Calibri" pitchFamily="34" charset="0"/>
              </a:rPr>
              <a:t>	</a:t>
            </a:r>
            <a:r>
              <a:rPr lang="en-US" sz="1800" b="1" i="1" dirty="0">
                <a:solidFill>
                  <a:srgbClr val="990000"/>
                </a:solidFill>
                <a:latin typeface="Calibri" pitchFamily="34" charset="0"/>
                <a:cs typeface="Calibri" pitchFamily="34" charset="0"/>
              </a:rPr>
              <a:t>	</a:t>
            </a:r>
            <a:r>
              <a:rPr lang="en-US" sz="1800" b="1" i="1" dirty="0">
                <a:solidFill>
                  <a:srgbClr val="002060"/>
                </a:solidFill>
                <a:latin typeface="Calibri" pitchFamily="34" charset="0"/>
                <a:cs typeface="Calibri" pitchFamily="34" charset="0"/>
              </a:rPr>
              <a:t>For accounting purposes, all costs are billed to the owner. </a:t>
            </a:r>
          </a:p>
          <a:p>
            <a:pPr eaLnBrk="1" hangingPunct="1">
              <a:lnSpc>
                <a:spcPct val="80000"/>
              </a:lnSpc>
              <a:buFontTx/>
              <a:buNone/>
            </a:pPr>
            <a:r>
              <a:rPr lang="en-US" sz="1800" b="1" i="1" dirty="0">
                <a:solidFill>
                  <a:srgbClr val="002060"/>
                </a:solidFill>
                <a:latin typeface="Calibri" pitchFamily="34" charset="0"/>
                <a:cs typeface="Calibri" pitchFamily="34" charset="0"/>
              </a:rPr>
              <a:t>			Recovered costs are credited to the owner, upon receipt. </a:t>
            </a:r>
          </a:p>
        </p:txBody>
      </p:sp>
      <p:sp>
        <p:nvSpPr>
          <p:cNvPr id="6" name="Rectangle 2"/>
          <p:cNvSpPr>
            <a:spLocks noGrp="1" noChangeArrowheads="1"/>
          </p:cNvSpPr>
          <p:nvPr>
            <p:ph type="title"/>
          </p:nvPr>
        </p:nvSpPr>
        <p:spPr>
          <a:xfrm>
            <a:off x="3429000" y="274638"/>
            <a:ext cx="5257800" cy="1143000"/>
          </a:xfrm>
        </p:spPr>
        <p:txBody>
          <a:bodyPr>
            <a:noAutofit/>
          </a:bodyPr>
          <a:lstStyle/>
          <a:p>
            <a:pPr eaLnBrk="1" hangingPunct="1">
              <a:defRPr/>
            </a:pPr>
            <a:r>
              <a:rPr lang="en-US" sz="4000" b="1" dirty="0">
                <a:solidFill>
                  <a:srgbClr val="990000"/>
                </a:solidFill>
                <a:effectLst>
                  <a:outerShdw blurRad="38100" dist="38100" dir="2700000" algn="tl">
                    <a:srgbClr val="000000"/>
                  </a:outerShdw>
                </a:effectLst>
                <a:latin typeface="Aktiv Grotesk XBold" panose="020B0803020202020204" pitchFamily="34" charset="0"/>
              </a:rPr>
              <a:t>PROPERTY </a:t>
            </a:r>
            <a:br>
              <a:rPr lang="en-US" sz="4000" b="1" dirty="0">
                <a:solidFill>
                  <a:srgbClr val="990000"/>
                </a:solidFill>
                <a:effectLst>
                  <a:outerShdw blurRad="38100" dist="38100" dir="2700000" algn="tl">
                    <a:srgbClr val="000000"/>
                  </a:outerShdw>
                </a:effectLst>
                <a:latin typeface="Aktiv Grotesk XBold" panose="020B0803020202020204" pitchFamily="34" charset="0"/>
              </a:rPr>
            </a:br>
            <a:r>
              <a:rPr lang="en-US" sz="4000" b="1" dirty="0">
                <a:solidFill>
                  <a:srgbClr val="990000"/>
                </a:solidFill>
                <a:effectLst>
                  <a:outerShdw blurRad="38100" dist="38100" dir="2700000" algn="tl">
                    <a:srgbClr val="000000"/>
                  </a:outerShdw>
                </a:effectLst>
                <a:latin typeface="Aktiv Grotesk XBold" panose="020B0803020202020204" pitchFamily="34" charset="0"/>
              </a:rPr>
              <a:t>MANAGEMENT</a:t>
            </a: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685800" y="2133600"/>
            <a:ext cx="7848600" cy="4221163"/>
          </a:xfrm>
        </p:spPr>
        <p:txBody>
          <a:bodyPr>
            <a:normAutofit/>
          </a:bodyPr>
          <a:lstStyle/>
          <a:p>
            <a:pPr eaLnBrk="1" hangingPunct="1">
              <a:lnSpc>
                <a:spcPct val="80000"/>
              </a:lnSpc>
              <a:buFontTx/>
              <a:buNone/>
            </a:pPr>
            <a:r>
              <a:rPr lang="en-US" sz="2400" b="1" dirty="0">
                <a:solidFill>
                  <a:srgbClr val="002060"/>
                </a:solidFill>
                <a:latin typeface="Calibri" pitchFamily="34" charset="0"/>
                <a:cs typeface="Calibri" pitchFamily="34" charset="0"/>
              </a:rPr>
              <a:t>For Your Protection… and Ours.</a:t>
            </a:r>
          </a:p>
          <a:p>
            <a:pPr eaLnBrk="1" hangingPunct="1">
              <a:lnSpc>
                <a:spcPct val="80000"/>
              </a:lnSpc>
              <a:buFontTx/>
              <a:buNone/>
            </a:pPr>
            <a:endParaRPr lang="en-US" sz="1100" dirty="0">
              <a:latin typeface="Calibri" pitchFamily="34" charset="0"/>
              <a:cs typeface="Calibri" pitchFamily="34" charset="0"/>
            </a:endParaRPr>
          </a:p>
          <a:p>
            <a:pPr eaLnBrk="1" hangingPunct="1">
              <a:lnSpc>
                <a:spcPct val="110000"/>
              </a:lnSpc>
              <a:buFontTx/>
              <a:buNone/>
            </a:pPr>
            <a:r>
              <a:rPr lang="en-US" sz="2000" b="1" dirty="0">
                <a:solidFill>
                  <a:srgbClr val="990000"/>
                </a:solidFill>
                <a:latin typeface="Calibri" pitchFamily="34" charset="0"/>
                <a:cs typeface="Calibri" pitchFamily="34" charset="0"/>
              </a:rPr>
              <a:t>All contractors performing work on the property must be on the </a:t>
            </a:r>
            <a:br>
              <a:rPr lang="en-US" sz="2000" b="1" dirty="0">
                <a:solidFill>
                  <a:srgbClr val="990000"/>
                </a:solidFill>
                <a:latin typeface="Calibri" pitchFamily="34" charset="0"/>
                <a:cs typeface="Calibri" pitchFamily="34" charset="0"/>
              </a:rPr>
            </a:br>
            <a:r>
              <a:rPr lang="en-US" sz="2000" b="1" dirty="0">
                <a:solidFill>
                  <a:srgbClr val="990000"/>
                </a:solidFill>
                <a:latin typeface="Calibri" pitchFamily="34" charset="0"/>
                <a:cs typeface="Calibri" pitchFamily="34" charset="0"/>
              </a:rPr>
              <a:t>MMI Approved Vendor List</a:t>
            </a:r>
            <a:r>
              <a:rPr lang="en-US" sz="2000" dirty="0">
                <a:latin typeface="Calibri" pitchFamily="34" charset="0"/>
                <a:cs typeface="Calibri" pitchFamily="34" charset="0"/>
              </a:rPr>
              <a:t>	</a:t>
            </a:r>
          </a:p>
          <a:p>
            <a:pPr eaLnBrk="1" hangingPunct="1">
              <a:lnSpc>
                <a:spcPct val="80000"/>
              </a:lnSpc>
              <a:buFontTx/>
              <a:buNone/>
            </a:pPr>
            <a:r>
              <a:rPr lang="en-US" sz="2000" dirty="0">
                <a:latin typeface="Calibri" pitchFamily="34" charset="0"/>
                <a:cs typeface="Calibri" pitchFamily="34" charset="0"/>
              </a:rPr>
              <a:t>	</a:t>
            </a:r>
            <a:endParaRPr lang="en-US" sz="2000" b="1" dirty="0">
              <a:latin typeface="Calibri" pitchFamily="34" charset="0"/>
              <a:cs typeface="Calibri" pitchFamily="34" charset="0"/>
            </a:endParaRPr>
          </a:p>
          <a:p>
            <a:pPr eaLnBrk="1" hangingPunct="1">
              <a:lnSpc>
                <a:spcPct val="80000"/>
              </a:lnSpc>
              <a:buFontTx/>
              <a:buNone/>
            </a:pPr>
            <a:r>
              <a:rPr lang="en-US" sz="1800" b="1" i="1" dirty="0">
                <a:solidFill>
                  <a:srgbClr val="002060"/>
                </a:solidFill>
                <a:latin typeface="Calibri" pitchFamily="34" charset="0"/>
                <a:cs typeface="Calibri" pitchFamily="34" charset="0"/>
              </a:rPr>
              <a:t>MMI uses the services of a 3</a:t>
            </a:r>
            <a:r>
              <a:rPr lang="en-US" sz="1800" b="1" i="1" baseline="30000" dirty="0">
                <a:solidFill>
                  <a:srgbClr val="002060"/>
                </a:solidFill>
                <a:latin typeface="Calibri" pitchFamily="34" charset="0"/>
                <a:cs typeface="Calibri" pitchFamily="34" charset="0"/>
              </a:rPr>
              <a:t>rd</a:t>
            </a:r>
            <a:r>
              <a:rPr lang="en-US" sz="1800" b="1" i="1" dirty="0">
                <a:solidFill>
                  <a:srgbClr val="002060"/>
                </a:solidFill>
                <a:latin typeface="Calibri" pitchFamily="34" charset="0"/>
                <a:cs typeface="Calibri" pitchFamily="34" charset="0"/>
              </a:rPr>
              <a:t> party firm to manage vendors. </a:t>
            </a:r>
          </a:p>
          <a:p>
            <a:pPr eaLnBrk="1" hangingPunct="1">
              <a:lnSpc>
                <a:spcPct val="80000"/>
              </a:lnSpc>
              <a:buFontTx/>
              <a:buNone/>
            </a:pPr>
            <a:r>
              <a:rPr lang="en-US" sz="1800" b="1" i="1" dirty="0">
                <a:solidFill>
                  <a:srgbClr val="002060"/>
                </a:solidFill>
                <a:latin typeface="Calibri" pitchFamily="34" charset="0"/>
                <a:cs typeface="Calibri" pitchFamily="34" charset="0"/>
              </a:rPr>
              <a:t>They ensure:</a:t>
            </a:r>
          </a:p>
          <a:p>
            <a:pPr eaLnBrk="1" hangingPunct="1">
              <a:lnSpc>
                <a:spcPct val="80000"/>
              </a:lnSpc>
              <a:buFont typeface="Wingdings" panose="05000000000000000000" pitchFamily="2" charset="2"/>
              <a:buChar char="§"/>
            </a:pPr>
            <a:endParaRPr lang="en-US" sz="1800" b="1" i="1" dirty="0">
              <a:solidFill>
                <a:schemeClr val="bg1"/>
              </a:solidFill>
              <a:latin typeface="Calibri" pitchFamily="34" charset="0"/>
              <a:cs typeface="Calibri" pitchFamily="34" charset="0"/>
            </a:endParaRPr>
          </a:p>
          <a:p>
            <a:pPr>
              <a:lnSpc>
                <a:spcPct val="80000"/>
              </a:lnSpc>
              <a:spcAft>
                <a:spcPts val="600"/>
              </a:spcAft>
              <a:buClr>
                <a:srgbClr val="000099"/>
              </a:buClr>
              <a:buSzPct val="100000"/>
              <a:buFont typeface="Wingdings" panose="05000000000000000000" pitchFamily="2" charset="2"/>
              <a:buChar char="§"/>
            </a:pPr>
            <a:r>
              <a:rPr lang="en-US" sz="1800" b="1" i="1" dirty="0">
                <a:solidFill>
                  <a:srgbClr val="A50021"/>
                </a:solidFill>
                <a:latin typeface="Calibri" pitchFamily="34" charset="0"/>
                <a:cs typeface="Calibri" pitchFamily="34" charset="0"/>
              </a:rPr>
              <a:t>The Vendor has the proper license</a:t>
            </a:r>
          </a:p>
          <a:p>
            <a:pPr>
              <a:lnSpc>
                <a:spcPct val="80000"/>
              </a:lnSpc>
              <a:spcAft>
                <a:spcPts val="600"/>
              </a:spcAft>
              <a:buClr>
                <a:srgbClr val="000099"/>
              </a:buClr>
              <a:buSzPct val="100000"/>
              <a:buFont typeface="Wingdings" panose="05000000000000000000" pitchFamily="2" charset="2"/>
              <a:buChar char="§"/>
            </a:pPr>
            <a:r>
              <a:rPr lang="en-US" sz="1800" b="1" i="1" dirty="0">
                <a:solidFill>
                  <a:srgbClr val="A50021"/>
                </a:solidFill>
                <a:latin typeface="Calibri" pitchFamily="34" charset="0"/>
                <a:cs typeface="Calibri" pitchFamily="34" charset="0"/>
              </a:rPr>
              <a:t>The Vendor is insured and that both you and MMI are named on the insurance</a:t>
            </a:r>
          </a:p>
          <a:p>
            <a:pPr>
              <a:lnSpc>
                <a:spcPct val="80000"/>
              </a:lnSpc>
              <a:buClr>
                <a:srgbClr val="000099"/>
              </a:buClr>
              <a:buSzPct val="100000"/>
              <a:buFont typeface="Wingdings" panose="05000000000000000000" pitchFamily="2" charset="2"/>
              <a:buChar char="§"/>
            </a:pPr>
            <a:r>
              <a:rPr lang="en-US" sz="1800" b="1" i="1" dirty="0">
                <a:solidFill>
                  <a:srgbClr val="A50021"/>
                </a:solidFill>
                <a:latin typeface="Calibri" pitchFamily="34" charset="0"/>
                <a:cs typeface="Calibri" pitchFamily="34" charset="0"/>
              </a:rPr>
              <a:t>The Vendor is carrying the correct types of insurance and has adequate coverage</a:t>
            </a:r>
          </a:p>
          <a:p>
            <a:pPr>
              <a:lnSpc>
                <a:spcPct val="80000"/>
              </a:lnSpc>
              <a:buClr>
                <a:srgbClr val="000099"/>
              </a:buClr>
              <a:buSzPct val="100000"/>
              <a:buFont typeface="Wingdings" panose="05000000000000000000" pitchFamily="2" charset="2"/>
              <a:buChar char="§"/>
            </a:pPr>
            <a:r>
              <a:rPr lang="en-US" sz="1800" b="1" i="1" dirty="0">
                <a:solidFill>
                  <a:srgbClr val="A50021"/>
                </a:solidFill>
                <a:latin typeface="Calibri" pitchFamily="34" charset="0"/>
                <a:cs typeface="Calibri" pitchFamily="34" charset="0"/>
              </a:rPr>
              <a:t>We are notified of any insurance cancellations or non-renewals</a:t>
            </a:r>
          </a:p>
        </p:txBody>
      </p:sp>
      <p:sp>
        <p:nvSpPr>
          <p:cNvPr id="6" name="Rectangle 2"/>
          <p:cNvSpPr>
            <a:spLocks noGrp="1" noChangeArrowheads="1"/>
          </p:cNvSpPr>
          <p:nvPr>
            <p:ph type="title"/>
          </p:nvPr>
        </p:nvSpPr>
        <p:spPr>
          <a:xfrm>
            <a:off x="3429000" y="274638"/>
            <a:ext cx="5257800" cy="1143000"/>
          </a:xfrm>
        </p:spPr>
        <p:txBody>
          <a:bodyPr>
            <a:noAutofit/>
          </a:bodyPr>
          <a:lstStyle/>
          <a:p>
            <a:pPr eaLnBrk="1" hangingPunct="1">
              <a:defRPr/>
            </a:pPr>
            <a:r>
              <a:rPr lang="en-US" sz="4000" b="1" dirty="0">
                <a:solidFill>
                  <a:srgbClr val="990000"/>
                </a:solidFill>
                <a:effectLst>
                  <a:outerShdw blurRad="38100" dist="38100" dir="2700000" algn="tl">
                    <a:srgbClr val="000000"/>
                  </a:outerShdw>
                </a:effectLst>
                <a:latin typeface="Aktiv Grotesk XBold" panose="020B0803020202020204" pitchFamily="34" charset="0"/>
              </a:rPr>
              <a:t>PROPERTY </a:t>
            </a:r>
            <a:br>
              <a:rPr lang="en-US" sz="4000" b="1" dirty="0">
                <a:solidFill>
                  <a:srgbClr val="990000"/>
                </a:solidFill>
                <a:effectLst>
                  <a:outerShdw blurRad="38100" dist="38100" dir="2700000" algn="tl">
                    <a:srgbClr val="000000"/>
                  </a:outerShdw>
                </a:effectLst>
                <a:latin typeface="Aktiv Grotesk XBold" panose="020B0803020202020204" pitchFamily="34" charset="0"/>
              </a:rPr>
            </a:br>
            <a:r>
              <a:rPr lang="en-US" sz="4000" b="1" dirty="0">
                <a:solidFill>
                  <a:srgbClr val="990000"/>
                </a:solidFill>
                <a:effectLst>
                  <a:outerShdw blurRad="38100" dist="38100" dir="2700000" algn="tl">
                    <a:srgbClr val="000000"/>
                  </a:outerShdw>
                </a:effectLst>
                <a:latin typeface="Aktiv Grotesk XBold" panose="020B0803020202020204" pitchFamily="34" charset="0"/>
              </a:rPr>
              <a:t>MANAGEMENT</a:t>
            </a: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extLst>
      <p:ext uri="{BB962C8B-B14F-4D97-AF65-F5344CB8AC3E}">
        <p14:creationId xmlns:p14="http://schemas.microsoft.com/office/powerpoint/2010/main" val="310178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2057400"/>
            <a:ext cx="8229600" cy="4068763"/>
          </a:xfrm>
        </p:spPr>
        <p:txBody>
          <a:bodyPr/>
          <a:lstStyle/>
          <a:p>
            <a:pPr eaLnBrk="1" hangingPunct="1">
              <a:buFontTx/>
              <a:buNone/>
            </a:pPr>
            <a:r>
              <a:rPr lang="en-US" dirty="0">
                <a:solidFill>
                  <a:srgbClr val="002060"/>
                </a:solidFill>
                <a:latin typeface="Calibri" pitchFamily="34" charset="0"/>
                <a:cs typeface="Calibri" pitchFamily="34" charset="0"/>
              </a:rPr>
              <a:t>Warranties and Preferred Contractors</a:t>
            </a:r>
          </a:p>
          <a:p>
            <a:pPr eaLnBrk="1" hangingPunct="1">
              <a:buFontTx/>
              <a:buNone/>
            </a:pPr>
            <a:endParaRPr lang="en-US" sz="1200" dirty="0">
              <a:solidFill>
                <a:srgbClr val="0033CC"/>
              </a:solidFill>
              <a:latin typeface="Calibri" pitchFamily="34" charset="0"/>
              <a:cs typeface="Calibri" pitchFamily="34" charset="0"/>
            </a:endParaRPr>
          </a:p>
          <a:p>
            <a:pPr eaLnBrk="1" hangingPunct="1">
              <a:buFontTx/>
              <a:buNone/>
            </a:pPr>
            <a:r>
              <a:rPr lang="en-US" sz="2400" dirty="0">
                <a:latin typeface="Calibri" pitchFamily="34" charset="0"/>
                <a:cs typeface="Calibri" pitchFamily="34" charset="0"/>
              </a:rPr>
              <a:t>	</a:t>
            </a:r>
            <a:r>
              <a:rPr lang="en-US" sz="2400" dirty="0">
                <a:solidFill>
                  <a:schemeClr val="bg1"/>
                </a:solidFill>
                <a:latin typeface="Calibri" pitchFamily="34" charset="0"/>
                <a:cs typeface="Calibri" pitchFamily="34" charset="0"/>
              </a:rPr>
              <a:t>If you designate a contractor or warranty provider, non-emergency and daytime service calls are checked against your instructions. 90% of the time, we are able to use the providers you designate.</a:t>
            </a:r>
          </a:p>
          <a:p>
            <a:pPr eaLnBrk="1" hangingPunct="1">
              <a:buFontTx/>
              <a:buNone/>
            </a:pPr>
            <a:endParaRPr lang="en-US" sz="1800" dirty="0">
              <a:solidFill>
                <a:srgbClr val="800000"/>
              </a:solidFill>
              <a:latin typeface="Calibri" pitchFamily="34" charset="0"/>
              <a:cs typeface="Calibri" pitchFamily="34" charset="0"/>
            </a:endParaRPr>
          </a:p>
          <a:p>
            <a:pPr eaLnBrk="1" hangingPunct="1">
              <a:buFontTx/>
              <a:buNone/>
            </a:pPr>
            <a:r>
              <a:rPr lang="en-US" sz="1800" dirty="0">
                <a:solidFill>
                  <a:srgbClr val="002060"/>
                </a:solidFill>
                <a:latin typeface="Calibri" pitchFamily="34" charset="0"/>
                <a:cs typeface="Calibri" pitchFamily="34" charset="0"/>
              </a:rPr>
              <a:t>Please remember, that leaves 10% of cases where it is simply not possible.</a:t>
            </a:r>
          </a:p>
          <a:p>
            <a:pPr eaLnBrk="1" hangingPunct="1">
              <a:buFontTx/>
              <a:buNone/>
            </a:pPr>
            <a:r>
              <a:rPr lang="en-US" sz="1800" dirty="0">
                <a:solidFill>
                  <a:srgbClr val="002060"/>
                </a:solidFill>
                <a:latin typeface="Calibri" pitchFamily="34" charset="0"/>
                <a:cs typeface="Calibri" pitchFamily="34" charset="0"/>
              </a:rPr>
              <a:t>And, since tenants have legal rights and landlords have legal responsibilities, we do not call back the low bid, warranty contractor for essential repairs.</a:t>
            </a:r>
          </a:p>
        </p:txBody>
      </p:sp>
      <p:sp>
        <p:nvSpPr>
          <p:cNvPr id="24581" name="TextBox 6"/>
          <p:cNvSpPr txBox="1">
            <a:spLocks noChangeArrowheads="1"/>
          </p:cNvSpPr>
          <p:nvPr/>
        </p:nvSpPr>
        <p:spPr bwMode="auto">
          <a:xfrm>
            <a:off x="914400" y="5791200"/>
            <a:ext cx="3352800" cy="369888"/>
          </a:xfrm>
          <a:prstGeom prst="rect">
            <a:avLst/>
          </a:prstGeom>
          <a:noFill/>
          <a:ln w="9525">
            <a:noFill/>
            <a:miter lim="800000"/>
            <a:headEnd/>
            <a:tailEnd/>
          </a:ln>
        </p:spPr>
        <p:txBody>
          <a:bodyPr wrap="square">
            <a:spAutoFit/>
          </a:bodyPr>
          <a:lstStyle/>
          <a:p>
            <a:r>
              <a:rPr lang="en-US" dirty="0">
                <a:solidFill>
                  <a:srgbClr val="002060"/>
                </a:solidFill>
                <a:hlinkClick r:id="rId3" action="ppaction://hlinksldjump"/>
              </a:rPr>
              <a:t>What about Home Warranties?</a:t>
            </a:r>
            <a:endParaRPr lang="en-US" dirty="0">
              <a:solidFill>
                <a:srgbClr val="002060"/>
              </a:solidFill>
            </a:endParaRPr>
          </a:p>
        </p:txBody>
      </p:sp>
      <p:sp>
        <p:nvSpPr>
          <p:cNvPr id="7" name="Rectangle 2"/>
          <p:cNvSpPr>
            <a:spLocks noGrp="1" noChangeArrowheads="1"/>
          </p:cNvSpPr>
          <p:nvPr>
            <p:ph type="title"/>
          </p:nvPr>
        </p:nvSpPr>
        <p:spPr>
          <a:xfrm>
            <a:off x="3429000" y="274638"/>
            <a:ext cx="5257800" cy="1143000"/>
          </a:xfrm>
        </p:spPr>
        <p:txBody>
          <a:bodyPr>
            <a:noAutofit/>
          </a:bodyPr>
          <a:lstStyle/>
          <a:p>
            <a:pPr eaLnBrk="1" hangingPunct="1">
              <a:defRPr/>
            </a:pPr>
            <a:r>
              <a:rPr lang="en-US" sz="4000" b="1" dirty="0">
                <a:solidFill>
                  <a:srgbClr val="990000"/>
                </a:solidFill>
                <a:effectLst>
                  <a:outerShdw blurRad="38100" dist="38100" dir="2700000" algn="tl">
                    <a:srgbClr val="000000"/>
                  </a:outerShdw>
                </a:effectLst>
                <a:latin typeface="Aktiv Grotesk XBold" panose="020B0803020202020204" pitchFamily="34" charset="0"/>
              </a:rPr>
              <a:t>PROPERTY </a:t>
            </a:r>
            <a:br>
              <a:rPr lang="en-US" sz="4000" b="1" dirty="0">
                <a:solidFill>
                  <a:srgbClr val="990000"/>
                </a:solidFill>
                <a:effectLst>
                  <a:outerShdw blurRad="38100" dist="38100" dir="2700000" algn="tl">
                    <a:srgbClr val="000000"/>
                  </a:outerShdw>
                </a:effectLst>
                <a:latin typeface="Aktiv Grotesk XBold" panose="020B0803020202020204" pitchFamily="34" charset="0"/>
              </a:rPr>
            </a:br>
            <a:r>
              <a:rPr lang="en-US" sz="4000" b="1" dirty="0">
                <a:solidFill>
                  <a:srgbClr val="990000"/>
                </a:solidFill>
                <a:effectLst>
                  <a:outerShdw blurRad="38100" dist="38100" dir="2700000" algn="tl">
                    <a:srgbClr val="000000"/>
                  </a:outerShdw>
                </a:effectLst>
                <a:latin typeface="Aktiv Grotesk XBold" panose="020B0803020202020204" pitchFamily="34" charset="0"/>
              </a:rPr>
              <a:t>MANAGEMENT</a:t>
            </a:r>
          </a:p>
        </p:txBody>
      </p:sp>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381000" y="2590800"/>
            <a:ext cx="8382000" cy="3611563"/>
          </a:xfrm>
        </p:spPr>
        <p:txBody>
          <a:bodyPr>
            <a:noAutofit/>
          </a:bodyPr>
          <a:lstStyle/>
          <a:p>
            <a:pPr marL="617220" indent="-342900">
              <a:buClr>
                <a:srgbClr val="990000"/>
              </a:buClr>
              <a:buSzPct val="100000"/>
              <a:buFont typeface="Webdings" panose="05030102010509060703" pitchFamily="18" charset="2"/>
              <a:buChar char=""/>
            </a:pPr>
            <a:r>
              <a:rPr lang="en-US" sz="2400" dirty="0">
                <a:solidFill>
                  <a:schemeClr val="bg1"/>
                </a:solidFill>
                <a:latin typeface="Calibri" pitchFamily="34" charset="0"/>
                <a:cs typeface="Calibri" pitchFamily="34" charset="0"/>
              </a:rPr>
              <a:t>Tenants who do not pay are subject to legal action for possession of the property. Our attorney files these cases on a flat-fee basis.</a:t>
            </a:r>
          </a:p>
          <a:p>
            <a:pPr marL="445770" indent="-171450">
              <a:buClr>
                <a:srgbClr val="990000"/>
              </a:buClr>
              <a:buSzPct val="100000"/>
              <a:buFont typeface="Webdings" panose="05030102010509060703" pitchFamily="18" charset="2"/>
              <a:buChar char=""/>
            </a:pPr>
            <a:endParaRPr lang="en-US" sz="1100" dirty="0">
              <a:solidFill>
                <a:schemeClr val="bg1"/>
              </a:solidFill>
              <a:latin typeface="Calibri" pitchFamily="34" charset="0"/>
              <a:cs typeface="Calibri" pitchFamily="34" charset="0"/>
            </a:endParaRPr>
          </a:p>
          <a:p>
            <a:pPr marL="617220" indent="-342900">
              <a:buClr>
                <a:srgbClr val="990000"/>
              </a:buClr>
              <a:buSzPct val="100000"/>
              <a:buFont typeface="Webdings" panose="05030102010509060703" pitchFamily="18" charset="2"/>
              <a:buChar char=""/>
            </a:pPr>
            <a:r>
              <a:rPr lang="en-US" sz="2400" dirty="0">
                <a:solidFill>
                  <a:schemeClr val="bg1"/>
                </a:solidFill>
                <a:latin typeface="Calibri" pitchFamily="34" charset="0"/>
                <a:cs typeface="Calibri" pitchFamily="34" charset="0"/>
              </a:rPr>
              <a:t>Generally, it is not necessary for a representative to appear in court, but we will do so upon direction from the attorney.</a:t>
            </a:r>
          </a:p>
          <a:p>
            <a:pPr marL="445770" indent="-171450">
              <a:buClr>
                <a:srgbClr val="990000"/>
              </a:buClr>
              <a:buSzPct val="100000"/>
              <a:buFont typeface="Webdings" panose="05030102010509060703" pitchFamily="18" charset="2"/>
              <a:buChar char=""/>
            </a:pPr>
            <a:endParaRPr lang="en-US" sz="1100" dirty="0">
              <a:solidFill>
                <a:schemeClr val="bg1"/>
              </a:solidFill>
              <a:latin typeface="Calibri" pitchFamily="34" charset="0"/>
              <a:cs typeface="Calibri" pitchFamily="34" charset="0"/>
            </a:endParaRPr>
          </a:p>
          <a:p>
            <a:pPr marL="617220" indent="-342900">
              <a:buClr>
                <a:srgbClr val="990000"/>
              </a:buClr>
              <a:buSzPct val="100000"/>
              <a:buFont typeface="Webdings" panose="05030102010509060703" pitchFamily="18" charset="2"/>
              <a:buChar char=""/>
            </a:pPr>
            <a:r>
              <a:rPr lang="en-US" sz="2400" dirty="0">
                <a:solidFill>
                  <a:schemeClr val="bg1"/>
                </a:solidFill>
                <a:latin typeface="Calibri" pitchFamily="34" charset="0"/>
                <a:cs typeface="Calibri" pitchFamily="34" charset="0"/>
              </a:rPr>
              <a:t>If judgment is taken, MMI will follow-up until payment is received or the tenant is forced to vacate. We will arrange for eviction crews and lock changes if it comes to that.</a:t>
            </a:r>
          </a:p>
          <a:p>
            <a:pPr eaLnBrk="1" hangingPunct="1">
              <a:buFontTx/>
              <a:buNone/>
            </a:pPr>
            <a:endParaRPr lang="en-US" sz="1100" dirty="0">
              <a:solidFill>
                <a:schemeClr val="bg1"/>
              </a:solidFill>
              <a:latin typeface="Calibri" pitchFamily="34" charset="0"/>
              <a:cs typeface="Calibri" pitchFamily="34" charset="0"/>
            </a:endParaRPr>
          </a:p>
        </p:txBody>
      </p:sp>
      <p:sp>
        <p:nvSpPr>
          <p:cNvPr id="6" name="Rectangle 2"/>
          <p:cNvSpPr>
            <a:spLocks noGrp="1" noChangeArrowheads="1"/>
          </p:cNvSpPr>
          <p:nvPr>
            <p:ph type="title"/>
          </p:nvPr>
        </p:nvSpPr>
        <p:spPr>
          <a:xfrm>
            <a:off x="3429000" y="274638"/>
            <a:ext cx="5257800" cy="1143000"/>
          </a:xfrm>
        </p:spPr>
        <p:txBody>
          <a:bodyPr>
            <a:noAutofit/>
          </a:bodyPr>
          <a:lstStyle/>
          <a:p>
            <a:pPr eaLnBrk="1" hangingPunct="1">
              <a:defRPr/>
            </a:pPr>
            <a:r>
              <a:rPr lang="en-US" sz="4000" b="1" dirty="0">
                <a:solidFill>
                  <a:srgbClr val="990000"/>
                </a:solidFill>
                <a:effectLst>
                  <a:outerShdw blurRad="38100" dist="38100" dir="2700000" algn="tl">
                    <a:srgbClr val="000000"/>
                  </a:outerShdw>
                </a:effectLst>
                <a:latin typeface="Aktiv Grotesk XBold" panose="020B0803020202020204" pitchFamily="34" charset="0"/>
              </a:rPr>
              <a:t>PROPERTY </a:t>
            </a:r>
            <a:br>
              <a:rPr lang="en-US" sz="4000" b="1" dirty="0">
                <a:solidFill>
                  <a:srgbClr val="990000"/>
                </a:solidFill>
                <a:effectLst>
                  <a:outerShdw blurRad="38100" dist="38100" dir="2700000" algn="tl">
                    <a:srgbClr val="000000"/>
                  </a:outerShdw>
                </a:effectLst>
                <a:latin typeface="Aktiv Grotesk XBold" panose="020B0803020202020204" pitchFamily="34" charset="0"/>
              </a:rPr>
            </a:br>
            <a:r>
              <a:rPr lang="en-US" sz="4000" b="1" dirty="0">
                <a:solidFill>
                  <a:srgbClr val="990000"/>
                </a:solidFill>
                <a:effectLst>
                  <a:outerShdw blurRad="38100" dist="38100" dir="2700000" algn="tl">
                    <a:srgbClr val="000000"/>
                  </a:outerShdw>
                </a:effectLst>
                <a:latin typeface="Aktiv Grotesk XBold" panose="020B0803020202020204" pitchFamily="34" charset="0"/>
              </a:rPr>
              <a:t>MANAGEMENT</a:t>
            </a:r>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800" y="461531"/>
            <a:ext cx="2228850" cy="857250"/>
          </a:xfrm>
          <a:prstGeom prst="rect">
            <a:avLst/>
          </a:prstGeom>
        </p:spPr>
      </p:pic>
      <p:sp>
        <p:nvSpPr>
          <p:cNvPr id="9" name="Rectangle 2">
            <a:extLst>
              <a:ext uri="{FF2B5EF4-FFF2-40B4-BE49-F238E27FC236}">
                <a16:creationId xmlns:a16="http://schemas.microsoft.com/office/drawing/2014/main" id="{0FC82F78-FB33-49B4-923E-47B76E068549}"/>
              </a:ext>
            </a:extLst>
          </p:cNvPr>
          <p:cNvSpPr txBox="1">
            <a:spLocks noChangeArrowheads="1"/>
          </p:cNvSpPr>
          <p:nvPr/>
        </p:nvSpPr>
        <p:spPr>
          <a:xfrm>
            <a:off x="4038600" y="1318781"/>
            <a:ext cx="4038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ktiv Grotesk XBold" panose="020B0803020202020204" pitchFamily="34" charset="0"/>
                <a:ea typeface="+mj-ea"/>
                <a:cs typeface="+mj-cs"/>
              </a:defRPr>
            </a:lvl1pPr>
          </a:lstStyle>
          <a:p>
            <a:pPr fontAlgn="auto">
              <a:spcAft>
                <a:spcPts val="0"/>
              </a:spcAft>
              <a:defRPr/>
            </a:pPr>
            <a:r>
              <a:rPr lang="en-US" sz="3200">
                <a:solidFill>
                  <a:srgbClr val="990000"/>
                </a:solidFill>
              </a:rPr>
              <a:t> </a:t>
            </a:r>
            <a:r>
              <a:rPr lang="en-US" sz="2800">
                <a:solidFill>
                  <a:srgbClr val="000099"/>
                </a:solidFill>
              </a:rPr>
              <a:t>COLLECTIONS</a:t>
            </a:r>
            <a:endParaRPr lang="en-US" sz="2800" dirty="0">
              <a:solidFill>
                <a:srgbClr val="00009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381000" y="2590800"/>
            <a:ext cx="8382000" cy="3611563"/>
          </a:xfrm>
        </p:spPr>
        <p:txBody>
          <a:bodyPr>
            <a:noAutofit/>
          </a:bodyPr>
          <a:lstStyle/>
          <a:p>
            <a:pPr marL="274320" indent="0">
              <a:buClr>
                <a:srgbClr val="990000"/>
              </a:buClr>
              <a:buSzPct val="100000"/>
              <a:buNone/>
            </a:pPr>
            <a:r>
              <a:rPr lang="en-US" sz="2400" dirty="0">
                <a:solidFill>
                  <a:schemeClr val="bg1"/>
                </a:solidFill>
                <a:latin typeface="Calibri" pitchFamily="34" charset="0"/>
                <a:cs typeface="Calibri" pitchFamily="34" charset="0"/>
              </a:rPr>
              <a:t>The first step to effective collections is enabling tenants to pay!</a:t>
            </a:r>
          </a:p>
          <a:p>
            <a:pPr marL="274320" indent="0">
              <a:buClr>
                <a:srgbClr val="990000"/>
              </a:buClr>
              <a:buSzPct val="100000"/>
              <a:buNone/>
            </a:pPr>
            <a:r>
              <a:rPr lang="en-US" sz="2400" dirty="0">
                <a:solidFill>
                  <a:schemeClr val="bg1"/>
                </a:solidFill>
                <a:latin typeface="Calibri" pitchFamily="34" charset="0"/>
                <a:cs typeface="Calibri" pitchFamily="34" charset="0"/>
              </a:rPr>
              <a:t>Tenants have an online portal with links to pay by</a:t>
            </a:r>
          </a:p>
          <a:p>
            <a:pPr marL="274320" indent="0">
              <a:buClr>
                <a:srgbClr val="990000"/>
              </a:buClr>
              <a:buSzPct val="100000"/>
              <a:buNone/>
            </a:pPr>
            <a:endParaRPr lang="en-US" sz="1050" dirty="0">
              <a:solidFill>
                <a:schemeClr val="bg1"/>
              </a:solidFill>
              <a:latin typeface="Calibri" pitchFamily="34" charset="0"/>
              <a:cs typeface="Calibri" pitchFamily="34" charset="0"/>
            </a:endParaRPr>
          </a:p>
          <a:p>
            <a:pPr marL="274320" indent="0">
              <a:buClr>
                <a:srgbClr val="990000"/>
              </a:buClr>
              <a:buSzPct val="100000"/>
              <a:buNone/>
            </a:pPr>
            <a:r>
              <a:rPr lang="en-US" sz="2400" dirty="0">
                <a:solidFill>
                  <a:schemeClr val="bg1"/>
                </a:solidFill>
                <a:latin typeface="Calibri" pitchFamily="34" charset="0"/>
                <a:cs typeface="Calibri" pitchFamily="34" charset="0"/>
              </a:rPr>
              <a:t>	                                           </a:t>
            </a:r>
            <a:r>
              <a:rPr lang="en-US" i="1" dirty="0">
                <a:solidFill>
                  <a:srgbClr val="800000"/>
                </a:solidFill>
                <a:latin typeface="Calibri" pitchFamily="34" charset="0"/>
                <a:cs typeface="Calibri" pitchFamily="34" charset="0"/>
              </a:rPr>
              <a:t>They can also pay at any</a:t>
            </a:r>
            <a:endParaRPr lang="en-US" sz="2400" dirty="0">
              <a:solidFill>
                <a:schemeClr val="bg1"/>
              </a:solidFill>
              <a:latin typeface="Calibri" pitchFamily="34" charset="0"/>
              <a:cs typeface="Calibri" pitchFamily="34" charset="0"/>
            </a:endParaRPr>
          </a:p>
          <a:p>
            <a:pPr marL="274320" indent="0">
              <a:buClr>
                <a:srgbClr val="990000"/>
              </a:buClr>
              <a:buSzPct val="100000"/>
              <a:buNone/>
            </a:pPr>
            <a:r>
              <a:rPr lang="en-US" b="1" dirty="0">
                <a:solidFill>
                  <a:srgbClr val="A50021"/>
                </a:solidFill>
                <a:latin typeface="Calibri" pitchFamily="34" charset="0"/>
                <a:cs typeface="Calibri" pitchFamily="34" charset="0"/>
              </a:rPr>
              <a:t>       Automatic ACH</a:t>
            </a:r>
            <a:r>
              <a:rPr lang="en-US" dirty="0">
                <a:solidFill>
                  <a:srgbClr val="A50021"/>
                </a:solidFill>
                <a:latin typeface="Calibri" pitchFamily="34" charset="0"/>
                <a:cs typeface="Calibri" pitchFamily="34" charset="0"/>
              </a:rPr>
              <a:t>	</a:t>
            </a:r>
            <a:endParaRPr lang="en-US" i="1" dirty="0">
              <a:solidFill>
                <a:srgbClr val="A50021"/>
              </a:solidFill>
              <a:latin typeface="Calibri" pitchFamily="34" charset="0"/>
              <a:cs typeface="Calibri" pitchFamily="34" charset="0"/>
            </a:endParaRPr>
          </a:p>
          <a:p>
            <a:pPr marL="274320" indent="0">
              <a:buClr>
                <a:srgbClr val="990000"/>
              </a:buClr>
              <a:buSzPct val="100000"/>
              <a:buNone/>
            </a:pPr>
            <a:r>
              <a:rPr lang="en-US" b="1" dirty="0">
                <a:solidFill>
                  <a:srgbClr val="A50021"/>
                </a:solidFill>
                <a:latin typeface="Calibri" pitchFamily="34" charset="0"/>
                <a:cs typeface="Calibri" pitchFamily="34" charset="0"/>
              </a:rPr>
              <a:t>       E-Check</a:t>
            </a:r>
          </a:p>
          <a:p>
            <a:pPr marL="274320" indent="0">
              <a:buClr>
                <a:srgbClr val="990000"/>
              </a:buClr>
              <a:buSzPct val="100000"/>
              <a:buNone/>
            </a:pPr>
            <a:r>
              <a:rPr lang="en-US" b="1" dirty="0">
                <a:solidFill>
                  <a:srgbClr val="A50021"/>
                </a:solidFill>
                <a:latin typeface="Calibri" pitchFamily="34" charset="0"/>
                <a:cs typeface="Calibri" pitchFamily="34" charset="0"/>
              </a:rPr>
              <a:t>       Credit Card</a:t>
            </a:r>
          </a:p>
          <a:p>
            <a:pPr marL="445770" indent="-171450">
              <a:buClr>
                <a:srgbClr val="990000"/>
              </a:buClr>
              <a:buSzPct val="100000"/>
              <a:buFont typeface="Webdings" panose="05030102010509060703" pitchFamily="18" charset="2"/>
              <a:buChar char=""/>
            </a:pPr>
            <a:endParaRPr lang="en-US" sz="1100" dirty="0">
              <a:solidFill>
                <a:schemeClr val="bg1"/>
              </a:solidFill>
              <a:latin typeface="Calibri" pitchFamily="34" charset="0"/>
              <a:cs typeface="Calibri" pitchFamily="34" charset="0"/>
            </a:endParaRPr>
          </a:p>
          <a:p>
            <a:pPr eaLnBrk="1" hangingPunct="1">
              <a:buFontTx/>
              <a:buNone/>
            </a:pPr>
            <a:endParaRPr lang="en-US" sz="1100" dirty="0">
              <a:solidFill>
                <a:schemeClr val="bg1"/>
              </a:solidFill>
              <a:latin typeface="Calibri" pitchFamily="34" charset="0"/>
              <a:cs typeface="Calibri" pitchFamily="34" charset="0"/>
            </a:endParaRPr>
          </a:p>
        </p:txBody>
      </p:sp>
      <p:sp>
        <p:nvSpPr>
          <p:cNvPr id="6" name="Rectangle 2"/>
          <p:cNvSpPr>
            <a:spLocks noGrp="1" noChangeArrowheads="1"/>
          </p:cNvSpPr>
          <p:nvPr>
            <p:ph type="title"/>
          </p:nvPr>
        </p:nvSpPr>
        <p:spPr>
          <a:xfrm>
            <a:off x="3429000" y="274638"/>
            <a:ext cx="5257800" cy="1143000"/>
          </a:xfrm>
        </p:spPr>
        <p:txBody>
          <a:bodyPr>
            <a:noAutofit/>
          </a:bodyPr>
          <a:lstStyle/>
          <a:p>
            <a:pPr eaLnBrk="1" hangingPunct="1">
              <a:defRPr/>
            </a:pPr>
            <a:r>
              <a:rPr lang="en-US" sz="4000" b="1" dirty="0">
                <a:solidFill>
                  <a:srgbClr val="990000"/>
                </a:solidFill>
                <a:effectLst>
                  <a:outerShdw blurRad="38100" dist="38100" dir="2700000" algn="tl">
                    <a:srgbClr val="000000"/>
                  </a:outerShdw>
                </a:effectLst>
                <a:latin typeface="Aktiv Grotesk XBold" panose="020B0803020202020204" pitchFamily="34" charset="0"/>
              </a:rPr>
              <a:t>PROPERTY </a:t>
            </a:r>
            <a:br>
              <a:rPr lang="en-US" sz="4000" b="1" dirty="0">
                <a:solidFill>
                  <a:srgbClr val="990000"/>
                </a:solidFill>
                <a:effectLst>
                  <a:outerShdw blurRad="38100" dist="38100" dir="2700000" algn="tl">
                    <a:srgbClr val="000000"/>
                  </a:outerShdw>
                </a:effectLst>
                <a:latin typeface="Aktiv Grotesk XBold" panose="020B0803020202020204" pitchFamily="34" charset="0"/>
              </a:rPr>
            </a:br>
            <a:r>
              <a:rPr lang="en-US" sz="4000" b="1" dirty="0">
                <a:solidFill>
                  <a:srgbClr val="990000"/>
                </a:solidFill>
                <a:effectLst>
                  <a:outerShdw blurRad="38100" dist="38100" dir="2700000" algn="tl">
                    <a:srgbClr val="000000"/>
                  </a:outerShdw>
                </a:effectLst>
                <a:latin typeface="Aktiv Grotesk XBold" panose="020B0803020202020204" pitchFamily="34" charset="0"/>
              </a:rPr>
              <a:t>MANAGEMENT</a:t>
            </a:r>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800" y="461531"/>
            <a:ext cx="2228850" cy="857250"/>
          </a:xfrm>
          <a:prstGeom prst="rect">
            <a:avLst/>
          </a:prstGeom>
        </p:spPr>
      </p:pic>
      <p:sp>
        <p:nvSpPr>
          <p:cNvPr id="9" name="Rectangle 2">
            <a:extLst>
              <a:ext uri="{FF2B5EF4-FFF2-40B4-BE49-F238E27FC236}">
                <a16:creationId xmlns:a16="http://schemas.microsoft.com/office/drawing/2014/main" id="{0FC82F78-FB33-49B4-923E-47B76E068549}"/>
              </a:ext>
            </a:extLst>
          </p:cNvPr>
          <p:cNvSpPr txBox="1">
            <a:spLocks noChangeArrowheads="1"/>
          </p:cNvSpPr>
          <p:nvPr/>
        </p:nvSpPr>
        <p:spPr>
          <a:xfrm>
            <a:off x="4038600" y="1318781"/>
            <a:ext cx="4038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ktiv Grotesk XBold" panose="020B0803020202020204" pitchFamily="34" charset="0"/>
                <a:ea typeface="+mj-ea"/>
                <a:cs typeface="+mj-cs"/>
              </a:defRPr>
            </a:lvl1pPr>
          </a:lstStyle>
          <a:p>
            <a:pPr fontAlgn="auto">
              <a:spcAft>
                <a:spcPts val="0"/>
              </a:spcAft>
              <a:defRPr/>
            </a:pPr>
            <a:r>
              <a:rPr lang="en-US" sz="3200">
                <a:solidFill>
                  <a:srgbClr val="990000"/>
                </a:solidFill>
              </a:rPr>
              <a:t> </a:t>
            </a:r>
            <a:r>
              <a:rPr lang="en-US" sz="2800">
                <a:solidFill>
                  <a:srgbClr val="000099"/>
                </a:solidFill>
              </a:rPr>
              <a:t>COLLECTIONS</a:t>
            </a:r>
            <a:endParaRPr lang="en-US" sz="2800" dirty="0">
              <a:solidFill>
                <a:srgbClr val="000099"/>
              </a:solidFill>
            </a:endParaRPr>
          </a:p>
        </p:txBody>
      </p:sp>
      <p:sp>
        <p:nvSpPr>
          <p:cNvPr id="12" name="Rectangle: Rounded Corners 11">
            <a:extLst>
              <a:ext uri="{FF2B5EF4-FFF2-40B4-BE49-F238E27FC236}">
                <a16:creationId xmlns:a16="http://schemas.microsoft.com/office/drawing/2014/main" id="{DFC42DF0-CD50-4B24-9C99-24400CB4B470}"/>
              </a:ext>
            </a:extLst>
          </p:cNvPr>
          <p:cNvSpPr/>
          <p:nvPr/>
        </p:nvSpPr>
        <p:spPr>
          <a:xfrm>
            <a:off x="4572000" y="4188171"/>
            <a:ext cx="3127310" cy="207534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05F2135-0DF9-4A55-9E42-5AF0099996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7975" y="4396581"/>
            <a:ext cx="2362200" cy="381000"/>
          </a:xfrm>
          <a:prstGeom prst="rect">
            <a:avLst/>
          </a:prstGeom>
        </p:spPr>
      </p:pic>
      <p:pic>
        <p:nvPicPr>
          <p:cNvPr id="4" name="Picture 3">
            <a:extLst>
              <a:ext uri="{FF2B5EF4-FFF2-40B4-BE49-F238E27FC236}">
                <a16:creationId xmlns:a16="http://schemas.microsoft.com/office/drawing/2014/main" id="{1FB1A3C6-8047-41AE-80BB-DD78BB0EAA17}"/>
              </a:ext>
            </a:extLst>
          </p:cNvPr>
          <p:cNvPicPr>
            <a:picLocks noChangeAspect="1"/>
          </p:cNvPicPr>
          <p:nvPr/>
        </p:nvPicPr>
        <p:blipFill>
          <a:blip r:embed="rId5"/>
          <a:stretch>
            <a:fillRect/>
          </a:stretch>
        </p:blipFill>
        <p:spPr>
          <a:xfrm>
            <a:off x="4876800" y="5006758"/>
            <a:ext cx="1770185" cy="304800"/>
          </a:xfrm>
          <a:prstGeom prst="rect">
            <a:avLst/>
          </a:prstGeom>
        </p:spPr>
      </p:pic>
      <p:pic>
        <p:nvPicPr>
          <p:cNvPr id="10" name="Picture 9">
            <a:extLst>
              <a:ext uri="{FF2B5EF4-FFF2-40B4-BE49-F238E27FC236}">
                <a16:creationId xmlns:a16="http://schemas.microsoft.com/office/drawing/2014/main" id="{79EA03E5-770A-4166-ADB5-D106228411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3592" y="5536323"/>
            <a:ext cx="2524125" cy="331291"/>
          </a:xfrm>
          <a:prstGeom prst="rect">
            <a:avLst/>
          </a:prstGeom>
        </p:spPr>
      </p:pic>
    </p:spTree>
    <p:extLst>
      <p:ext uri="{BB962C8B-B14F-4D97-AF65-F5344CB8AC3E}">
        <p14:creationId xmlns:p14="http://schemas.microsoft.com/office/powerpoint/2010/main" val="1090557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038600" y="1318781"/>
            <a:ext cx="4038600" cy="1143000"/>
          </a:xfrm>
        </p:spPr>
        <p:txBody>
          <a:bodyPr>
            <a:normAutofit/>
          </a:bodyPr>
          <a:lstStyle/>
          <a:p>
            <a:pPr eaLnBrk="1" hangingPunct="1">
              <a:defRPr/>
            </a:pPr>
            <a:r>
              <a:rPr lang="en-US" sz="3200" b="1" dirty="0">
                <a:solidFill>
                  <a:srgbClr val="990000"/>
                </a:solidFill>
                <a:latin typeface="Aktiv Grotesk XBold" panose="020B0803020202020204" pitchFamily="34" charset="0"/>
              </a:rPr>
              <a:t> </a:t>
            </a:r>
            <a:r>
              <a:rPr lang="en-US" sz="2800" b="1" dirty="0">
                <a:solidFill>
                  <a:srgbClr val="000099"/>
                </a:solidFill>
                <a:latin typeface="Aktiv Grotesk XBold" panose="020B0803020202020204" pitchFamily="34" charset="0"/>
              </a:rPr>
              <a:t>COLLECTIONS</a:t>
            </a:r>
          </a:p>
        </p:txBody>
      </p:sp>
      <p:sp>
        <p:nvSpPr>
          <p:cNvPr id="26627" name="Rectangle 3"/>
          <p:cNvSpPr>
            <a:spLocks noGrp="1" noChangeArrowheads="1"/>
          </p:cNvSpPr>
          <p:nvPr>
            <p:ph idx="1"/>
          </p:nvPr>
        </p:nvSpPr>
        <p:spPr>
          <a:xfrm>
            <a:off x="457200" y="2590800"/>
            <a:ext cx="8229600" cy="3878890"/>
          </a:xfrm>
        </p:spPr>
        <p:txBody>
          <a:bodyPr>
            <a:normAutofit/>
          </a:bodyPr>
          <a:lstStyle/>
          <a:p>
            <a:pPr marL="731520" indent="-457200" eaLnBrk="1" hangingPunct="1">
              <a:lnSpc>
                <a:spcPct val="110000"/>
              </a:lnSpc>
              <a:buClr>
                <a:srgbClr val="990000"/>
              </a:buClr>
              <a:buSzPct val="100000"/>
              <a:buFont typeface="Webdings" panose="05030102010509060703" pitchFamily="18" charset="2"/>
              <a:buChar char="4"/>
            </a:pPr>
            <a:r>
              <a:rPr lang="en-US" sz="2600" dirty="0">
                <a:solidFill>
                  <a:schemeClr val="bg1"/>
                </a:solidFill>
                <a:latin typeface="Calibri" pitchFamily="34" charset="0"/>
                <a:cs typeface="Calibri" pitchFamily="34" charset="0"/>
              </a:rPr>
              <a:t>After a tenant vacates, charges are tallied and the security deposit is applied. </a:t>
            </a:r>
          </a:p>
          <a:p>
            <a:pPr marL="731520" indent="-457200" eaLnBrk="1" hangingPunct="1">
              <a:lnSpc>
                <a:spcPct val="110000"/>
              </a:lnSpc>
              <a:buClr>
                <a:srgbClr val="990000"/>
              </a:buClr>
              <a:buSzPct val="100000"/>
              <a:buFont typeface="Webdings" panose="05030102010509060703" pitchFamily="18" charset="2"/>
              <a:buChar char="4"/>
            </a:pPr>
            <a:r>
              <a:rPr lang="en-US" sz="2600" dirty="0">
                <a:solidFill>
                  <a:schemeClr val="bg1"/>
                </a:solidFill>
                <a:latin typeface="Calibri" pitchFamily="34" charset="0"/>
                <a:cs typeface="Calibri" pitchFamily="34" charset="0"/>
              </a:rPr>
              <a:t>A final inspection is conducted for the purpose of determining those charges.</a:t>
            </a:r>
          </a:p>
          <a:p>
            <a:pPr marL="731520" indent="-457200" eaLnBrk="1" hangingPunct="1">
              <a:lnSpc>
                <a:spcPct val="110000"/>
              </a:lnSpc>
              <a:buClr>
                <a:srgbClr val="990000"/>
              </a:buClr>
              <a:buSzPct val="100000"/>
              <a:buFont typeface="Webdings" panose="05030102010509060703" pitchFamily="18" charset="2"/>
              <a:buChar char="4"/>
            </a:pPr>
            <a:r>
              <a:rPr lang="en-US" sz="2600" dirty="0">
                <a:solidFill>
                  <a:schemeClr val="bg1"/>
                </a:solidFill>
                <a:latin typeface="Calibri" pitchFamily="34" charset="0"/>
                <a:cs typeface="Calibri" pitchFamily="34" charset="0"/>
              </a:rPr>
              <a:t>If the security deposit exceeds the charges, the balance is refunded to the tenant.</a:t>
            </a:r>
          </a:p>
          <a:p>
            <a:pPr marL="731520" indent="-457200" eaLnBrk="1" hangingPunct="1">
              <a:lnSpc>
                <a:spcPct val="110000"/>
              </a:lnSpc>
              <a:buClr>
                <a:srgbClr val="990000"/>
              </a:buClr>
              <a:buSzPct val="100000"/>
              <a:buFont typeface="Webdings" panose="05030102010509060703" pitchFamily="18" charset="2"/>
              <a:buChar char="4"/>
            </a:pPr>
            <a:r>
              <a:rPr lang="en-US" sz="2600" dirty="0">
                <a:solidFill>
                  <a:schemeClr val="bg1"/>
                </a:solidFill>
                <a:latin typeface="Calibri" pitchFamily="34" charset="0"/>
                <a:cs typeface="Calibri" pitchFamily="34" charset="0"/>
              </a:rPr>
              <a:t>If the charges exceed the security deposit, a bill is sent to the tenant.</a:t>
            </a:r>
          </a:p>
          <a:p>
            <a:pPr eaLnBrk="1" hangingPunct="1">
              <a:lnSpc>
                <a:spcPct val="90000"/>
              </a:lnSpc>
              <a:buFontTx/>
              <a:buNone/>
            </a:pPr>
            <a:endParaRPr lang="en-US" sz="2000" dirty="0"/>
          </a:p>
        </p:txBody>
      </p:sp>
      <p:sp>
        <p:nvSpPr>
          <p:cNvPr id="5" name="Rectangle 2"/>
          <p:cNvSpPr txBox="1">
            <a:spLocks noChangeArrowheads="1"/>
          </p:cNvSpPr>
          <p:nvPr/>
        </p:nvSpPr>
        <p:spPr>
          <a:xfrm>
            <a:off x="3429000" y="274638"/>
            <a:ext cx="52578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sz="4000" dirty="0">
                <a:solidFill>
                  <a:srgbClr val="990000"/>
                </a:solidFill>
                <a:effectLst>
                  <a:outerShdw blurRad="38100" dist="38100" dir="2700000" algn="tl">
                    <a:srgbClr val="000000"/>
                  </a:outerShdw>
                </a:effectLst>
                <a:latin typeface="Aktiv Grotesk XBold" panose="020B0803020202020204" pitchFamily="34" charset="0"/>
              </a:rPr>
              <a:t>PROPERTY </a:t>
            </a:r>
            <a:br>
              <a:rPr lang="en-US" sz="4000" dirty="0">
                <a:solidFill>
                  <a:srgbClr val="990000"/>
                </a:solidFill>
                <a:effectLst>
                  <a:outerShdw blurRad="38100" dist="38100" dir="2700000" algn="tl">
                    <a:srgbClr val="000000"/>
                  </a:outerShdw>
                </a:effectLst>
                <a:latin typeface="Aktiv Grotesk XBold" panose="020B0803020202020204" pitchFamily="34" charset="0"/>
              </a:rPr>
            </a:br>
            <a:r>
              <a:rPr lang="en-US" sz="4000" dirty="0">
                <a:solidFill>
                  <a:srgbClr val="990000"/>
                </a:solidFill>
                <a:effectLst>
                  <a:outerShdw blurRad="38100" dist="38100" dir="2700000" algn="tl">
                    <a:srgbClr val="000000"/>
                  </a:outerShdw>
                </a:effectLst>
                <a:latin typeface="Aktiv Grotesk XBold" panose="020B0803020202020204" pitchFamily="34" charset="0"/>
              </a:rPr>
              <a:t>MANAGEMENT</a:t>
            </a: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
        <p:nvSpPr>
          <p:cNvPr id="3" name="TextBox 2"/>
          <p:cNvSpPr txBox="1"/>
          <p:nvPr/>
        </p:nvSpPr>
        <p:spPr>
          <a:xfrm>
            <a:off x="4800600" y="6285024"/>
            <a:ext cx="3810000" cy="369332"/>
          </a:xfrm>
          <a:prstGeom prst="rect">
            <a:avLst/>
          </a:prstGeom>
          <a:noFill/>
        </p:spPr>
        <p:txBody>
          <a:bodyPr wrap="square" rtlCol="0">
            <a:spAutoFit/>
          </a:bodyPr>
          <a:lstStyle/>
          <a:p>
            <a:r>
              <a:rPr lang="en-US" dirty="0">
                <a:solidFill>
                  <a:schemeClr val="accent5">
                    <a:lumMod val="50000"/>
                  </a:schemeClr>
                </a:solidFill>
              </a:rPr>
              <a:t>More on post-vacate collections…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457200" y="2461780"/>
            <a:ext cx="8229600" cy="3558019"/>
          </a:xfrm>
        </p:spPr>
        <p:txBody>
          <a:bodyPr>
            <a:noAutofit/>
          </a:bodyPr>
          <a:lstStyle/>
          <a:p>
            <a:pPr marL="339725" indent="-339725" eaLnBrk="1" hangingPunct="1">
              <a:lnSpc>
                <a:spcPct val="120000"/>
              </a:lnSpc>
              <a:buClr>
                <a:srgbClr val="990000"/>
              </a:buClr>
              <a:buSzPct val="100000"/>
              <a:buFont typeface="Webdings" panose="05030102010509060703" pitchFamily="18" charset="2"/>
              <a:buChar char="4"/>
              <a:defRPr/>
            </a:pPr>
            <a:r>
              <a:rPr lang="en-US" sz="2000" dirty="0">
                <a:solidFill>
                  <a:schemeClr val="bg1"/>
                </a:solidFill>
                <a:latin typeface="Calibri" panose="020F0502020204030204" pitchFamily="34" charset="0"/>
                <a:cs typeface="Calibri" pitchFamily="34" charset="0"/>
              </a:rPr>
              <a:t>Suits for possession are brought in the District Court. Suits for money are brought in Civil Court.</a:t>
            </a:r>
          </a:p>
          <a:p>
            <a:pPr marL="342900" indent="-342900" eaLnBrk="1" hangingPunct="1">
              <a:lnSpc>
                <a:spcPct val="120000"/>
              </a:lnSpc>
              <a:buClr>
                <a:srgbClr val="990000"/>
              </a:buClr>
              <a:buSzPct val="100000"/>
              <a:buFont typeface="Webdings" panose="05030102010509060703" pitchFamily="18" charset="2"/>
              <a:buChar char="4"/>
              <a:defRPr/>
            </a:pPr>
            <a:r>
              <a:rPr lang="en-US" sz="2000" dirty="0">
                <a:solidFill>
                  <a:schemeClr val="bg1"/>
                </a:solidFill>
                <a:latin typeface="Calibri" panose="020F0502020204030204" pitchFamily="34" charset="0"/>
                <a:cs typeface="Calibri" pitchFamily="34" charset="0"/>
              </a:rPr>
              <a:t>Once we determine the amount due from a former tenant, presuming we can locate that tenant, we proceed with civil action.</a:t>
            </a:r>
          </a:p>
          <a:p>
            <a:pPr marL="342900" indent="-342900" eaLnBrk="1" hangingPunct="1">
              <a:lnSpc>
                <a:spcPct val="120000"/>
              </a:lnSpc>
              <a:buClr>
                <a:srgbClr val="990000"/>
              </a:buClr>
              <a:buSzPct val="100000"/>
              <a:buFont typeface="Webdings" panose="05030102010509060703" pitchFamily="18" charset="2"/>
              <a:buChar char="4"/>
              <a:defRPr/>
            </a:pPr>
            <a:r>
              <a:rPr lang="en-US" sz="2000" dirty="0">
                <a:solidFill>
                  <a:schemeClr val="bg1"/>
                </a:solidFill>
                <a:latin typeface="Calibri" panose="020F0502020204030204" pitchFamily="34" charset="0"/>
                <a:cs typeface="Calibri" pitchFamily="34" charset="0"/>
              </a:rPr>
              <a:t>In order for the collections case to go forward, the tenant must be served with a summons; no service, no trial. We must be able to find the tenant to proceed with collections.</a:t>
            </a:r>
          </a:p>
          <a:p>
            <a:pPr marL="342900" indent="-342900" eaLnBrk="1" hangingPunct="1">
              <a:lnSpc>
                <a:spcPct val="120000"/>
              </a:lnSpc>
              <a:buClr>
                <a:srgbClr val="990000"/>
              </a:buClr>
              <a:buSzPct val="100000"/>
              <a:buFont typeface="Webdings" panose="05030102010509060703" pitchFamily="18" charset="2"/>
              <a:buChar char="4"/>
              <a:defRPr/>
            </a:pPr>
            <a:r>
              <a:rPr lang="en-US" sz="2000" dirty="0">
                <a:solidFill>
                  <a:schemeClr val="bg1"/>
                </a:solidFill>
                <a:latin typeface="Calibri" panose="020F0502020204030204" pitchFamily="34" charset="0"/>
                <a:cs typeface="Calibri" pitchFamily="34" charset="0"/>
              </a:rPr>
              <a:t>Then, you stay at work or home. We’ll be there, with an attorney, to present your case.</a:t>
            </a:r>
          </a:p>
        </p:txBody>
      </p:sp>
      <p:sp>
        <p:nvSpPr>
          <p:cNvPr id="27653" name="TextBox 7"/>
          <p:cNvSpPr txBox="1">
            <a:spLocks noChangeArrowheads="1"/>
          </p:cNvSpPr>
          <p:nvPr/>
        </p:nvSpPr>
        <p:spPr bwMode="auto">
          <a:xfrm>
            <a:off x="1752600" y="6019800"/>
            <a:ext cx="5715000" cy="338138"/>
          </a:xfrm>
          <a:prstGeom prst="rect">
            <a:avLst/>
          </a:prstGeom>
          <a:noFill/>
          <a:ln w="9525">
            <a:noFill/>
            <a:miter lim="800000"/>
            <a:headEnd/>
            <a:tailEnd/>
          </a:ln>
        </p:spPr>
        <p:txBody>
          <a:bodyPr>
            <a:spAutoFit/>
          </a:bodyPr>
          <a:lstStyle/>
          <a:p>
            <a:r>
              <a:rPr lang="en-US" sz="1600" dirty="0">
                <a:latin typeface="Calibri" pitchFamily="34" charset="0"/>
                <a:cs typeface="Calibri" pitchFamily="34" charset="0"/>
                <a:hlinkClick r:id="rId3" action="ppaction://hlinksldjump"/>
              </a:rPr>
              <a:t>Want to know more about the collection process? Click here.</a:t>
            </a:r>
            <a:endParaRPr lang="en-US" sz="1600" dirty="0">
              <a:latin typeface="Calibri" pitchFamily="34" charset="0"/>
              <a:cs typeface="Calibri" pitchFamily="34" charset="0"/>
            </a:endParaRPr>
          </a:p>
        </p:txBody>
      </p:sp>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
        <p:nvSpPr>
          <p:cNvPr id="10" name="Rectangle 2">
            <a:extLst>
              <a:ext uri="{FF2B5EF4-FFF2-40B4-BE49-F238E27FC236}">
                <a16:creationId xmlns:a16="http://schemas.microsoft.com/office/drawing/2014/main" id="{37DA3969-A7A3-40BB-AC84-D034985F55FF}"/>
              </a:ext>
            </a:extLst>
          </p:cNvPr>
          <p:cNvSpPr txBox="1">
            <a:spLocks noChangeArrowheads="1"/>
          </p:cNvSpPr>
          <p:nvPr/>
        </p:nvSpPr>
        <p:spPr>
          <a:xfrm>
            <a:off x="4038600" y="1318781"/>
            <a:ext cx="4038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ktiv Grotesk XBold" panose="020B0803020202020204" pitchFamily="34" charset="0"/>
                <a:ea typeface="+mj-ea"/>
                <a:cs typeface="+mj-cs"/>
              </a:defRPr>
            </a:lvl1pPr>
          </a:lstStyle>
          <a:p>
            <a:pPr fontAlgn="auto">
              <a:spcAft>
                <a:spcPts val="0"/>
              </a:spcAft>
              <a:defRPr/>
            </a:pPr>
            <a:r>
              <a:rPr lang="en-US" sz="3200">
                <a:solidFill>
                  <a:srgbClr val="990000"/>
                </a:solidFill>
              </a:rPr>
              <a:t> </a:t>
            </a:r>
            <a:r>
              <a:rPr lang="en-US" sz="2800">
                <a:solidFill>
                  <a:srgbClr val="000099"/>
                </a:solidFill>
              </a:rPr>
              <a:t>COLLECTIONS</a:t>
            </a:r>
            <a:endParaRPr lang="en-US" sz="2800" dirty="0">
              <a:solidFill>
                <a:srgbClr val="000099"/>
              </a:solidFill>
            </a:endParaRPr>
          </a:p>
        </p:txBody>
      </p:sp>
      <p:sp>
        <p:nvSpPr>
          <p:cNvPr id="11" name="Rectangle 2">
            <a:extLst>
              <a:ext uri="{FF2B5EF4-FFF2-40B4-BE49-F238E27FC236}">
                <a16:creationId xmlns:a16="http://schemas.microsoft.com/office/drawing/2014/main" id="{59BECED4-BD3A-4126-9148-EB3E080174A5}"/>
              </a:ext>
            </a:extLst>
          </p:cNvPr>
          <p:cNvSpPr>
            <a:spLocks noGrp="1" noChangeArrowheads="1"/>
          </p:cNvSpPr>
          <p:nvPr>
            <p:ph type="title"/>
          </p:nvPr>
        </p:nvSpPr>
        <p:spPr>
          <a:xfrm>
            <a:off x="3429000" y="274638"/>
            <a:ext cx="5257800" cy="1143000"/>
          </a:xfrm>
        </p:spPr>
        <p:txBody>
          <a:bodyPr>
            <a:noAutofit/>
          </a:bodyPr>
          <a:lstStyle/>
          <a:p>
            <a:pPr eaLnBrk="1" hangingPunct="1">
              <a:defRPr/>
            </a:pPr>
            <a:r>
              <a:rPr lang="en-US" sz="4000" b="1" dirty="0">
                <a:solidFill>
                  <a:srgbClr val="990000"/>
                </a:solidFill>
                <a:effectLst>
                  <a:outerShdw blurRad="38100" dist="38100" dir="2700000" algn="tl">
                    <a:srgbClr val="000000"/>
                  </a:outerShdw>
                </a:effectLst>
                <a:latin typeface="Aktiv Grotesk XBold" panose="020B0803020202020204" pitchFamily="34" charset="0"/>
              </a:rPr>
              <a:t>PROPERTY </a:t>
            </a:r>
            <a:br>
              <a:rPr lang="en-US" sz="4000" b="1" dirty="0">
                <a:solidFill>
                  <a:srgbClr val="990000"/>
                </a:solidFill>
                <a:effectLst>
                  <a:outerShdw blurRad="38100" dist="38100" dir="2700000" algn="tl">
                    <a:srgbClr val="000000"/>
                  </a:outerShdw>
                </a:effectLst>
                <a:latin typeface="Aktiv Grotesk XBold" panose="020B0803020202020204" pitchFamily="34" charset="0"/>
              </a:rPr>
            </a:br>
            <a:r>
              <a:rPr lang="en-US" sz="4000" b="1" dirty="0">
                <a:solidFill>
                  <a:srgbClr val="990000"/>
                </a:solidFill>
                <a:effectLst>
                  <a:outerShdw blurRad="38100" dist="38100" dir="2700000" algn="tl">
                    <a:srgbClr val="000000"/>
                  </a:outerShdw>
                </a:effectLst>
                <a:latin typeface="Aktiv Grotesk XBold" panose="020B0803020202020204" pitchFamily="34" charset="0"/>
              </a:rPr>
              <a:t>MANAGEMENT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normAutofit/>
          </a:bodyPr>
          <a:lstStyle/>
          <a:p>
            <a:pPr eaLnBrk="1" hangingPunct="1">
              <a:defRPr/>
            </a:pPr>
            <a:r>
              <a:rPr lang="en-US" sz="5400" b="0" dirty="0">
                <a:solidFill>
                  <a:srgbClr val="990000"/>
                </a:solidFill>
                <a:effectLst>
                  <a:outerShdw blurRad="38100" dist="38100" dir="2700000" algn="tl">
                    <a:srgbClr val="000000"/>
                  </a:outerShdw>
                </a:effectLst>
                <a:latin typeface="Aktiv Grotesk XBold" panose="020B0803020202020204" pitchFamily="34" charset="0"/>
              </a:rPr>
              <a:t>Who is MMI?</a:t>
            </a:r>
          </a:p>
        </p:txBody>
      </p:sp>
      <p:sp>
        <p:nvSpPr>
          <p:cNvPr id="1028" name="Text Box 6"/>
          <p:cNvSpPr txBox="1">
            <a:spLocks noChangeArrowheads="1"/>
          </p:cNvSpPr>
          <p:nvPr/>
        </p:nvSpPr>
        <p:spPr bwMode="auto">
          <a:xfrm>
            <a:off x="2422525" y="1712913"/>
            <a:ext cx="6301533" cy="1600438"/>
          </a:xfrm>
          <a:prstGeom prst="rect">
            <a:avLst/>
          </a:prstGeom>
          <a:noFill/>
          <a:ln w="9525">
            <a:noFill/>
            <a:miter lim="800000"/>
            <a:headEnd/>
            <a:tailEnd/>
          </a:ln>
        </p:spPr>
        <p:txBody>
          <a:bodyPr wrap="none">
            <a:spAutoFit/>
          </a:bodyPr>
          <a:lstStyle/>
          <a:p>
            <a:r>
              <a:rPr lang="en-US" sz="2000" b="1" dirty="0">
                <a:solidFill>
                  <a:schemeClr val="bg1"/>
                </a:solidFill>
                <a:latin typeface="Calibri" panose="020F0502020204030204" pitchFamily="34" charset="0"/>
              </a:rPr>
              <a:t>Chris opened MMI in 1987.</a:t>
            </a:r>
          </a:p>
          <a:p>
            <a:endParaRPr lang="en-US" sz="2000" b="1" dirty="0">
              <a:latin typeface="Calibri" panose="020F0502020204030204" pitchFamily="34" charset="0"/>
            </a:endParaRPr>
          </a:p>
          <a:p>
            <a:r>
              <a:rPr lang="en-US" sz="2000" b="1" u="sng" dirty="0">
                <a:solidFill>
                  <a:srgbClr val="002060"/>
                </a:solidFill>
                <a:latin typeface="Calibri" panose="020F0502020204030204" pitchFamily="34" charset="0"/>
              </a:rPr>
              <a:t>MMI remains a locally-owned, locally-managed company.</a:t>
            </a:r>
          </a:p>
          <a:p>
            <a:endParaRPr lang="en-US" sz="2000" b="1" u="sng" dirty="0">
              <a:latin typeface="Calibri" panose="020F0502020204030204" pitchFamily="34" charset="0"/>
            </a:endParaRPr>
          </a:p>
          <a:p>
            <a:endParaRPr lang="en-US" b="1" dirty="0"/>
          </a:p>
        </p:txBody>
      </p:sp>
      <p:sp>
        <p:nvSpPr>
          <p:cNvPr id="1029" name="Text Box 7"/>
          <p:cNvSpPr txBox="1">
            <a:spLocks noChangeArrowheads="1"/>
          </p:cNvSpPr>
          <p:nvPr/>
        </p:nvSpPr>
        <p:spPr bwMode="auto">
          <a:xfrm>
            <a:off x="437482" y="3581400"/>
            <a:ext cx="1720599" cy="769441"/>
          </a:xfrm>
          <a:prstGeom prst="rect">
            <a:avLst/>
          </a:prstGeom>
          <a:noFill/>
          <a:ln w="9525">
            <a:noFill/>
            <a:miter lim="800000"/>
            <a:headEnd/>
            <a:tailEnd/>
          </a:ln>
        </p:spPr>
        <p:txBody>
          <a:bodyPr wrap="none">
            <a:spAutoFit/>
          </a:bodyPr>
          <a:lstStyle/>
          <a:p>
            <a:pPr algn="ctr"/>
            <a:r>
              <a:rPr lang="en-US" b="1" dirty="0">
                <a:solidFill>
                  <a:srgbClr val="002060"/>
                </a:solidFill>
                <a:latin typeface="Calibri" panose="020F0502020204030204" pitchFamily="34" charset="0"/>
              </a:rPr>
              <a:t>Chris </a:t>
            </a:r>
            <a:r>
              <a:rPr lang="en-US" b="1" dirty="0" err="1">
                <a:solidFill>
                  <a:srgbClr val="002060"/>
                </a:solidFill>
                <a:latin typeface="Calibri" panose="020F0502020204030204" pitchFamily="34" charset="0"/>
              </a:rPr>
              <a:t>Majerle</a:t>
            </a:r>
            <a:endParaRPr lang="en-US" b="1" dirty="0">
              <a:solidFill>
                <a:srgbClr val="002060"/>
              </a:solidFill>
              <a:latin typeface="Calibri" panose="020F0502020204030204" pitchFamily="34" charset="0"/>
            </a:endParaRPr>
          </a:p>
          <a:p>
            <a:pPr algn="ctr"/>
            <a:r>
              <a:rPr lang="en-US" sz="1200" b="1" dirty="0">
                <a:solidFill>
                  <a:srgbClr val="800000"/>
                </a:solidFill>
                <a:latin typeface="Calibri" panose="020F0502020204030204" pitchFamily="34" charset="0"/>
              </a:rPr>
              <a:t>CMCA, AMS, PCAM, GRI</a:t>
            </a:r>
          </a:p>
          <a:p>
            <a:pPr algn="ctr"/>
            <a:r>
              <a:rPr lang="en-US" sz="1400" dirty="0">
                <a:solidFill>
                  <a:srgbClr val="800000"/>
                </a:solidFill>
                <a:latin typeface="Calibri" panose="020F0502020204030204" pitchFamily="34" charset="0"/>
              </a:rPr>
              <a:t>President/CEO</a:t>
            </a:r>
          </a:p>
        </p:txBody>
      </p:sp>
      <p:sp>
        <p:nvSpPr>
          <p:cNvPr id="1030" name="Text Box 8"/>
          <p:cNvSpPr txBox="1">
            <a:spLocks noChangeArrowheads="1"/>
          </p:cNvSpPr>
          <p:nvPr/>
        </p:nvSpPr>
        <p:spPr bwMode="auto">
          <a:xfrm>
            <a:off x="2438400" y="3048000"/>
            <a:ext cx="5945282" cy="2862322"/>
          </a:xfrm>
          <a:prstGeom prst="rect">
            <a:avLst/>
          </a:prstGeom>
          <a:noFill/>
          <a:ln w="9525">
            <a:noFill/>
            <a:miter lim="800000"/>
            <a:headEnd/>
            <a:tailEnd/>
          </a:ln>
        </p:spPr>
        <p:txBody>
          <a:bodyPr wrap="none">
            <a:spAutoFit/>
          </a:bodyPr>
          <a:lstStyle/>
          <a:p>
            <a:r>
              <a:rPr lang="en-US" sz="2000" b="1" dirty="0">
                <a:solidFill>
                  <a:schemeClr val="bg1"/>
                </a:solidFill>
                <a:latin typeface="Calibri" panose="020F0502020204030204" pitchFamily="34" charset="0"/>
              </a:rPr>
              <a:t>MMI is a licensed brokerage specializing in the leasing</a:t>
            </a:r>
          </a:p>
          <a:p>
            <a:r>
              <a:rPr lang="en-US" sz="2000" b="1" dirty="0">
                <a:solidFill>
                  <a:schemeClr val="bg1"/>
                </a:solidFill>
                <a:latin typeface="Calibri" panose="020F0502020204030204" pitchFamily="34" charset="0"/>
              </a:rPr>
              <a:t>and management of individually owned rental homes.</a:t>
            </a:r>
          </a:p>
          <a:p>
            <a:endParaRPr lang="en-US" sz="2000" b="1" dirty="0">
              <a:solidFill>
                <a:schemeClr val="bg1"/>
              </a:solidFill>
              <a:latin typeface="Calibri" panose="020F0502020204030204" pitchFamily="34" charset="0"/>
            </a:endParaRPr>
          </a:p>
          <a:p>
            <a:r>
              <a:rPr lang="en-US" sz="2000" b="1" dirty="0">
                <a:solidFill>
                  <a:schemeClr val="bg1"/>
                </a:solidFill>
                <a:latin typeface="Calibri" panose="020F0502020204030204" pitchFamily="34" charset="0"/>
              </a:rPr>
              <a:t>We manage: </a:t>
            </a:r>
          </a:p>
          <a:p>
            <a:endParaRPr lang="en-US" sz="2000" b="1" dirty="0">
              <a:solidFill>
                <a:schemeClr val="bg1"/>
              </a:solidFill>
              <a:latin typeface="Calibri" panose="020F0502020204030204" pitchFamily="34" charset="0"/>
            </a:endParaRPr>
          </a:p>
          <a:p>
            <a:pPr lvl="1">
              <a:buFontTx/>
              <a:buChar char="•"/>
            </a:pPr>
            <a:r>
              <a:rPr lang="en-US" sz="2000" b="1" dirty="0">
                <a:solidFill>
                  <a:schemeClr val="bg1"/>
                </a:solidFill>
                <a:latin typeface="Calibri" panose="020F0502020204030204" pitchFamily="34" charset="0"/>
              </a:rPr>
              <a:t> Single Family Homes</a:t>
            </a:r>
          </a:p>
          <a:p>
            <a:pPr lvl="1">
              <a:buFontTx/>
              <a:buChar char="•"/>
            </a:pPr>
            <a:r>
              <a:rPr lang="en-US" sz="2000" b="1" dirty="0">
                <a:solidFill>
                  <a:schemeClr val="bg1"/>
                </a:solidFill>
                <a:latin typeface="Calibri" panose="020F0502020204030204" pitchFamily="34" charset="0"/>
              </a:rPr>
              <a:t> Town Homes</a:t>
            </a:r>
          </a:p>
          <a:p>
            <a:pPr lvl="1">
              <a:buFontTx/>
              <a:buChar char="•"/>
            </a:pPr>
            <a:r>
              <a:rPr lang="en-US" sz="2000" b="1" dirty="0">
                <a:solidFill>
                  <a:schemeClr val="bg1"/>
                </a:solidFill>
                <a:latin typeface="Calibri" panose="020F0502020204030204" pitchFamily="34" charset="0"/>
              </a:rPr>
              <a:t> Condominiums</a:t>
            </a:r>
          </a:p>
          <a:p>
            <a:pPr lvl="1">
              <a:buFontTx/>
              <a:buChar char="•"/>
            </a:pPr>
            <a:r>
              <a:rPr lang="en-US" sz="2000" b="1" dirty="0">
                <a:solidFill>
                  <a:schemeClr val="bg1"/>
                </a:solidFill>
                <a:latin typeface="Calibri" panose="020F0502020204030204" pitchFamily="34" charset="0"/>
              </a:rPr>
              <a:t> Small Multi-Family</a:t>
            </a:r>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72200" y="5448300"/>
            <a:ext cx="2228850" cy="8572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060" y="1748222"/>
            <a:ext cx="1325441" cy="168515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57200" y="2362200"/>
            <a:ext cx="8229600" cy="3992563"/>
          </a:xfrm>
        </p:spPr>
        <p:txBody>
          <a:bodyPr>
            <a:normAutofit lnSpcReduction="10000"/>
          </a:bodyPr>
          <a:lstStyle/>
          <a:p>
            <a:pPr marL="0" indent="0" algn="ctr" eaLnBrk="1" hangingPunct="1">
              <a:lnSpc>
                <a:spcPct val="110000"/>
              </a:lnSpc>
              <a:buFontTx/>
              <a:buNone/>
            </a:pPr>
            <a:r>
              <a:rPr lang="en-US" dirty="0">
                <a:solidFill>
                  <a:schemeClr val="bg1"/>
                </a:solidFill>
                <a:latin typeface="Calibri" pitchFamily="34" charset="0"/>
                <a:cs typeface="Calibri" pitchFamily="34" charset="0"/>
              </a:rPr>
              <a:t>The primary purpose of accounting is to “account” to you for money belonging to you.</a:t>
            </a:r>
          </a:p>
          <a:p>
            <a:pPr marL="0" indent="0" algn="ctr" eaLnBrk="1" hangingPunct="1">
              <a:lnSpc>
                <a:spcPct val="110000"/>
              </a:lnSpc>
              <a:buFontTx/>
              <a:buNone/>
            </a:pPr>
            <a:endParaRPr lang="en-US" sz="1100" dirty="0">
              <a:solidFill>
                <a:schemeClr val="bg1"/>
              </a:solidFill>
              <a:latin typeface="Calibri" pitchFamily="34" charset="0"/>
              <a:cs typeface="Calibri" pitchFamily="34" charset="0"/>
            </a:endParaRPr>
          </a:p>
          <a:p>
            <a:pPr marL="0" indent="0" algn="ctr" eaLnBrk="1" hangingPunct="1">
              <a:lnSpc>
                <a:spcPct val="110000"/>
              </a:lnSpc>
              <a:buFontTx/>
              <a:buNone/>
            </a:pPr>
            <a:r>
              <a:rPr lang="en-US" dirty="0">
                <a:solidFill>
                  <a:schemeClr val="bg1"/>
                </a:solidFill>
                <a:latin typeface="Calibri" pitchFamily="34" charset="0"/>
                <a:cs typeface="Calibri" pitchFamily="34" charset="0"/>
              </a:rPr>
              <a:t>Our accounting is also designed to simplify your tax reporting.</a:t>
            </a:r>
          </a:p>
          <a:p>
            <a:pPr marL="0" indent="0" algn="ctr" eaLnBrk="1" hangingPunct="1">
              <a:lnSpc>
                <a:spcPct val="110000"/>
              </a:lnSpc>
              <a:buFontTx/>
              <a:buNone/>
            </a:pPr>
            <a:endParaRPr lang="en-US" sz="1100" dirty="0">
              <a:solidFill>
                <a:schemeClr val="bg1"/>
              </a:solidFill>
              <a:latin typeface="Calibri" pitchFamily="34" charset="0"/>
              <a:cs typeface="Calibri" pitchFamily="34" charset="0"/>
            </a:endParaRPr>
          </a:p>
          <a:p>
            <a:pPr marL="0" indent="0" algn="ctr" eaLnBrk="1" hangingPunct="1">
              <a:lnSpc>
                <a:spcPct val="110000"/>
              </a:lnSpc>
              <a:buFontTx/>
              <a:buNone/>
            </a:pPr>
            <a:r>
              <a:rPr lang="en-US" dirty="0">
                <a:solidFill>
                  <a:schemeClr val="bg1"/>
                </a:solidFill>
                <a:latin typeface="Calibri" pitchFamily="34" charset="0"/>
                <a:cs typeface="Calibri" pitchFamily="34" charset="0"/>
              </a:rPr>
              <a:t>You will receive two statement each month:</a:t>
            </a:r>
          </a:p>
          <a:p>
            <a:pPr marL="457200" indent="-457200" algn="ctr" eaLnBrk="1" hangingPunct="1">
              <a:lnSpc>
                <a:spcPct val="110000"/>
              </a:lnSpc>
              <a:buClr>
                <a:srgbClr val="990000"/>
              </a:buClr>
              <a:buSzPct val="100000"/>
              <a:buFont typeface="Webdings" panose="05030102010509060703" pitchFamily="18" charset="2"/>
              <a:buChar char="4"/>
            </a:pPr>
            <a:r>
              <a:rPr lang="en-US" sz="2800" b="1" dirty="0">
                <a:solidFill>
                  <a:srgbClr val="002060"/>
                </a:solidFill>
                <a:latin typeface="Calibri" pitchFamily="34" charset="0"/>
                <a:cs typeface="Calibri" pitchFamily="34" charset="0"/>
              </a:rPr>
              <a:t>Cash Flow Statement</a:t>
            </a:r>
          </a:p>
          <a:p>
            <a:pPr marL="2684463" indent="-457200" eaLnBrk="1" hangingPunct="1">
              <a:lnSpc>
                <a:spcPct val="110000"/>
              </a:lnSpc>
              <a:buClr>
                <a:srgbClr val="990000"/>
              </a:buClr>
              <a:buSzPct val="100000"/>
              <a:buFont typeface="Webdings" panose="05030102010509060703" pitchFamily="18" charset="2"/>
              <a:buChar char="4"/>
            </a:pPr>
            <a:r>
              <a:rPr lang="en-US" sz="2800" b="1" dirty="0">
                <a:solidFill>
                  <a:srgbClr val="002060"/>
                </a:solidFill>
                <a:latin typeface="Calibri" pitchFamily="34" charset="0"/>
                <a:cs typeface="Calibri" pitchFamily="34" charset="0"/>
              </a:rPr>
              <a:t>Owner’s Statement</a:t>
            </a:r>
          </a:p>
          <a:p>
            <a:pPr eaLnBrk="1" hangingPunct="1">
              <a:buFontTx/>
              <a:buNone/>
            </a:pPr>
            <a:endParaRPr lang="en-US" sz="2400" dirty="0">
              <a:solidFill>
                <a:srgbClr val="990000"/>
              </a:solidFill>
            </a:endParaRPr>
          </a:p>
          <a:p>
            <a:pPr eaLnBrk="1" hangingPunct="1">
              <a:buFontTx/>
              <a:buNone/>
            </a:pPr>
            <a:endParaRPr lang="en-US" sz="2400" dirty="0">
              <a:solidFill>
                <a:srgbClr val="990000"/>
              </a:solidFill>
            </a:endParaRPr>
          </a:p>
        </p:txBody>
      </p:sp>
      <p:sp>
        <p:nvSpPr>
          <p:cNvPr id="5" name="Rectangle 2"/>
          <p:cNvSpPr txBox="1">
            <a:spLocks noChangeArrowheads="1"/>
          </p:cNvSpPr>
          <p:nvPr/>
        </p:nvSpPr>
        <p:spPr>
          <a:xfrm>
            <a:off x="4038600" y="1318781"/>
            <a:ext cx="4038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sz="3200" dirty="0">
                <a:solidFill>
                  <a:srgbClr val="990000"/>
                </a:solidFill>
                <a:latin typeface="Aktiv Grotesk XBold" panose="020B0803020202020204" pitchFamily="34" charset="0"/>
              </a:rPr>
              <a:t> </a:t>
            </a:r>
            <a:r>
              <a:rPr lang="en-US" sz="2800" dirty="0">
                <a:solidFill>
                  <a:srgbClr val="000099"/>
                </a:solidFill>
                <a:latin typeface="Aktiv Grotesk XBold" panose="020B0803020202020204" pitchFamily="34" charset="0"/>
              </a:rPr>
              <a:t>ACCOUNTING</a:t>
            </a:r>
          </a:p>
        </p:txBody>
      </p:sp>
      <p:sp>
        <p:nvSpPr>
          <p:cNvPr id="7" name="Rectangle 2"/>
          <p:cNvSpPr txBox="1">
            <a:spLocks noChangeArrowheads="1"/>
          </p:cNvSpPr>
          <p:nvPr/>
        </p:nvSpPr>
        <p:spPr>
          <a:xfrm>
            <a:off x="3429000" y="274638"/>
            <a:ext cx="52578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sz="4000" dirty="0">
                <a:solidFill>
                  <a:srgbClr val="990000"/>
                </a:solidFill>
                <a:effectLst>
                  <a:outerShdw blurRad="38100" dist="38100" dir="2700000" algn="tl">
                    <a:srgbClr val="000000"/>
                  </a:outerShdw>
                </a:effectLst>
                <a:latin typeface="Aktiv Grotesk XBold" panose="020B0803020202020204" pitchFamily="34" charset="0"/>
              </a:rPr>
              <a:t>PROPERTY </a:t>
            </a:r>
            <a:br>
              <a:rPr lang="en-US" sz="4000" dirty="0">
                <a:solidFill>
                  <a:srgbClr val="990000"/>
                </a:solidFill>
                <a:effectLst>
                  <a:outerShdw blurRad="38100" dist="38100" dir="2700000" algn="tl">
                    <a:srgbClr val="000000"/>
                  </a:outerShdw>
                </a:effectLst>
                <a:latin typeface="Aktiv Grotesk XBold" panose="020B0803020202020204" pitchFamily="34" charset="0"/>
              </a:rPr>
            </a:br>
            <a:r>
              <a:rPr lang="en-US" sz="4000" dirty="0">
                <a:solidFill>
                  <a:srgbClr val="990000"/>
                </a:solidFill>
                <a:effectLst>
                  <a:outerShdw blurRad="38100" dist="38100" dir="2700000" algn="tl">
                    <a:srgbClr val="000000"/>
                  </a:outerShdw>
                </a:effectLst>
                <a:latin typeface="Aktiv Grotesk XBold" panose="020B0803020202020204" pitchFamily="34" charset="0"/>
              </a:rPr>
              <a:t>MANAGEMENT</a:t>
            </a: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609600" y="2209800"/>
            <a:ext cx="8229600" cy="4648200"/>
          </a:xfrm>
        </p:spPr>
        <p:txBody>
          <a:bodyPr>
            <a:normAutofit/>
          </a:bodyPr>
          <a:lstStyle/>
          <a:p>
            <a:pPr eaLnBrk="1" hangingPunct="1">
              <a:buFontTx/>
              <a:buNone/>
            </a:pPr>
            <a:r>
              <a:rPr lang="en-US" sz="3200" dirty="0">
                <a:solidFill>
                  <a:schemeClr val="accent4">
                    <a:lumMod val="75000"/>
                  </a:schemeClr>
                </a:solidFill>
                <a:latin typeface="Calibri" pitchFamily="34" charset="0"/>
                <a:cs typeface="Calibri" pitchFamily="34" charset="0"/>
              </a:rPr>
              <a:t>The MMI Owner’s Portal</a:t>
            </a:r>
          </a:p>
        </p:txBody>
      </p:sp>
      <p:sp>
        <p:nvSpPr>
          <p:cNvPr id="8" name="Rectangle 2"/>
          <p:cNvSpPr txBox="1">
            <a:spLocks noChangeArrowheads="1"/>
          </p:cNvSpPr>
          <p:nvPr/>
        </p:nvSpPr>
        <p:spPr>
          <a:xfrm>
            <a:off x="4038600" y="1318781"/>
            <a:ext cx="4038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sz="3200" dirty="0">
                <a:solidFill>
                  <a:srgbClr val="990000"/>
                </a:solidFill>
                <a:latin typeface="Serifa BT" pitchFamily="18" charset="0"/>
              </a:rPr>
              <a:t> </a:t>
            </a:r>
            <a:r>
              <a:rPr lang="en-US" sz="2800" dirty="0">
                <a:solidFill>
                  <a:srgbClr val="000099"/>
                </a:solidFill>
              </a:rPr>
              <a:t>ACCOUNTING</a:t>
            </a:r>
          </a:p>
        </p:txBody>
      </p:sp>
      <p:pic>
        <p:nvPicPr>
          <p:cNvPr id="10"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pic>
        <p:nvPicPr>
          <p:cNvPr id="2" name="Picture 1">
            <a:extLst>
              <a:ext uri="{FF2B5EF4-FFF2-40B4-BE49-F238E27FC236}">
                <a16:creationId xmlns:a16="http://schemas.microsoft.com/office/drawing/2014/main" id="{E33567E7-05B3-4454-B2D2-A155785E48D4}"/>
              </a:ext>
            </a:extLst>
          </p:cNvPr>
          <p:cNvPicPr>
            <a:picLocks noChangeAspect="1"/>
          </p:cNvPicPr>
          <p:nvPr/>
        </p:nvPicPr>
        <p:blipFill>
          <a:blip r:embed="rId4"/>
          <a:stretch>
            <a:fillRect/>
          </a:stretch>
        </p:blipFill>
        <p:spPr>
          <a:xfrm>
            <a:off x="762000" y="2821202"/>
            <a:ext cx="6891339" cy="628684"/>
          </a:xfrm>
          <a:prstGeom prst="rect">
            <a:avLst/>
          </a:prstGeom>
        </p:spPr>
      </p:pic>
      <p:pic>
        <p:nvPicPr>
          <p:cNvPr id="4" name="Picture 3">
            <a:extLst>
              <a:ext uri="{FF2B5EF4-FFF2-40B4-BE49-F238E27FC236}">
                <a16:creationId xmlns:a16="http://schemas.microsoft.com/office/drawing/2014/main" id="{475BA024-E424-42C2-BEA5-431E12AB42B4}"/>
              </a:ext>
            </a:extLst>
          </p:cNvPr>
          <p:cNvPicPr>
            <a:picLocks noChangeAspect="1"/>
          </p:cNvPicPr>
          <p:nvPr/>
        </p:nvPicPr>
        <p:blipFill>
          <a:blip r:embed="rId5"/>
          <a:stretch>
            <a:fillRect/>
          </a:stretch>
        </p:blipFill>
        <p:spPr>
          <a:xfrm>
            <a:off x="765111" y="3449886"/>
            <a:ext cx="6888228" cy="3142289"/>
          </a:xfrm>
          <a:prstGeom prst="rect">
            <a:avLst/>
          </a:prstGeom>
        </p:spPr>
      </p:pic>
      <p:sp>
        <p:nvSpPr>
          <p:cNvPr id="5" name="TextBox 4">
            <a:extLst>
              <a:ext uri="{FF2B5EF4-FFF2-40B4-BE49-F238E27FC236}">
                <a16:creationId xmlns:a16="http://schemas.microsoft.com/office/drawing/2014/main" id="{32E4166F-5D21-4D74-84E9-B4D0079A3A3D}"/>
              </a:ext>
            </a:extLst>
          </p:cNvPr>
          <p:cNvSpPr txBox="1"/>
          <p:nvPr/>
        </p:nvSpPr>
        <p:spPr>
          <a:xfrm>
            <a:off x="914400" y="3968701"/>
            <a:ext cx="4114800" cy="400110"/>
          </a:xfrm>
          <a:prstGeom prst="rect">
            <a:avLst/>
          </a:prstGeom>
          <a:solidFill>
            <a:schemeClr val="tx1"/>
          </a:solidFill>
        </p:spPr>
        <p:txBody>
          <a:bodyPr wrap="square" rtlCol="0">
            <a:spAutoFit/>
          </a:bodyPr>
          <a:lstStyle/>
          <a:p>
            <a:r>
              <a:rPr lang="en-US" sz="2000" dirty="0">
                <a:solidFill>
                  <a:schemeClr val="accent4">
                    <a:lumMod val="60000"/>
                    <a:lumOff val="40000"/>
                  </a:schemeClr>
                </a:solidFill>
              </a:rPr>
              <a:t>Alice M Thornton</a:t>
            </a:r>
          </a:p>
        </p:txBody>
      </p:sp>
      <p:sp>
        <p:nvSpPr>
          <p:cNvPr id="6" name="TextBox 5">
            <a:extLst>
              <a:ext uri="{FF2B5EF4-FFF2-40B4-BE49-F238E27FC236}">
                <a16:creationId xmlns:a16="http://schemas.microsoft.com/office/drawing/2014/main" id="{DB1ACC78-9A9A-4F36-BE45-AACFF46760C0}"/>
              </a:ext>
            </a:extLst>
          </p:cNvPr>
          <p:cNvSpPr txBox="1"/>
          <p:nvPr/>
        </p:nvSpPr>
        <p:spPr>
          <a:xfrm>
            <a:off x="4943478" y="3105190"/>
            <a:ext cx="3471861" cy="116955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wrap="square" rtlCol="0">
            <a:spAutoFit/>
          </a:bodyPr>
          <a:lstStyle/>
          <a:p>
            <a:r>
              <a:rPr lang="en-US" sz="1400" i="1" dirty="0">
                <a:solidFill>
                  <a:schemeClr val="bg1">
                    <a:lumMod val="65000"/>
                    <a:lumOff val="35000"/>
                  </a:schemeClr>
                </a:solidFill>
              </a:rPr>
              <a:t>Our owner clients visit the portal to view financial reports, inspection reports and provide maintenance funding.  We use them to send same-day proceeds payments.</a:t>
            </a:r>
          </a:p>
        </p:txBody>
      </p:sp>
      <p:sp>
        <p:nvSpPr>
          <p:cNvPr id="11" name="Rectangle 2">
            <a:extLst>
              <a:ext uri="{FF2B5EF4-FFF2-40B4-BE49-F238E27FC236}">
                <a16:creationId xmlns:a16="http://schemas.microsoft.com/office/drawing/2014/main" id="{BF494780-9044-4A78-ABC4-AD7D666AC0FC}"/>
              </a:ext>
            </a:extLst>
          </p:cNvPr>
          <p:cNvSpPr>
            <a:spLocks noGrp="1" noChangeArrowheads="1"/>
          </p:cNvSpPr>
          <p:nvPr>
            <p:ph type="title"/>
          </p:nvPr>
        </p:nvSpPr>
        <p:spPr>
          <a:xfrm>
            <a:off x="3429000" y="274638"/>
            <a:ext cx="5257800" cy="1143000"/>
          </a:xfrm>
        </p:spPr>
        <p:txBody>
          <a:bodyPr>
            <a:noAutofit/>
          </a:bodyPr>
          <a:lstStyle/>
          <a:p>
            <a:pPr eaLnBrk="1" hangingPunct="1">
              <a:defRPr/>
            </a:pPr>
            <a:r>
              <a:rPr lang="en-US" sz="4000" b="1" dirty="0">
                <a:solidFill>
                  <a:srgbClr val="990000"/>
                </a:solidFill>
                <a:effectLst>
                  <a:outerShdw blurRad="38100" dist="38100" dir="2700000" algn="tl">
                    <a:srgbClr val="000000"/>
                  </a:outerShdw>
                </a:effectLst>
                <a:latin typeface="Aktiv Grotesk XBold" panose="020B0803020202020204" pitchFamily="34" charset="0"/>
              </a:rPr>
              <a:t>PROPERTY </a:t>
            </a:r>
            <a:br>
              <a:rPr lang="en-US" sz="4000" b="1" dirty="0">
                <a:solidFill>
                  <a:srgbClr val="990000"/>
                </a:solidFill>
                <a:effectLst>
                  <a:outerShdw blurRad="38100" dist="38100" dir="2700000" algn="tl">
                    <a:srgbClr val="000000"/>
                  </a:outerShdw>
                </a:effectLst>
                <a:latin typeface="Aktiv Grotesk XBold" panose="020B0803020202020204" pitchFamily="34" charset="0"/>
              </a:rPr>
            </a:br>
            <a:r>
              <a:rPr lang="en-US" sz="4000" b="1" dirty="0">
                <a:solidFill>
                  <a:srgbClr val="990000"/>
                </a:solidFill>
                <a:effectLst>
                  <a:outerShdw blurRad="38100" dist="38100" dir="2700000" algn="tl">
                    <a:srgbClr val="000000"/>
                  </a:outerShdw>
                </a:effectLst>
                <a:latin typeface="Aktiv Grotesk XBold" panose="020B0803020202020204" pitchFamily="34" charset="0"/>
              </a:rPr>
              <a:t>MANAGEMENT</a:t>
            </a:r>
          </a:p>
        </p:txBody>
      </p:sp>
    </p:spTree>
    <p:extLst>
      <p:ext uri="{BB962C8B-B14F-4D97-AF65-F5344CB8AC3E}">
        <p14:creationId xmlns:p14="http://schemas.microsoft.com/office/powerpoint/2010/main" val="2252085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09FCB-C5B0-4D7A-ADF1-E6D643B505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7778"/>
          <a:stretch/>
        </p:blipFill>
        <p:spPr>
          <a:xfrm>
            <a:off x="326700" y="2106613"/>
            <a:ext cx="4757539" cy="4446588"/>
          </a:xfrm>
          <a:prstGeom prst="rect">
            <a:avLst/>
          </a:prstGeom>
        </p:spPr>
      </p:pic>
      <p:sp>
        <p:nvSpPr>
          <p:cNvPr id="29699" name="Rectangle 3"/>
          <p:cNvSpPr>
            <a:spLocks noGrp="1" noChangeArrowheads="1"/>
          </p:cNvSpPr>
          <p:nvPr>
            <p:ph idx="1"/>
          </p:nvPr>
        </p:nvSpPr>
        <p:spPr>
          <a:xfrm>
            <a:off x="458755" y="2209800"/>
            <a:ext cx="8229600" cy="4648200"/>
          </a:xfrm>
        </p:spPr>
        <p:txBody>
          <a:bodyPr>
            <a:normAutofit/>
          </a:bodyPr>
          <a:lstStyle/>
          <a:p>
            <a:pPr eaLnBrk="1" hangingPunct="1">
              <a:buFontTx/>
              <a:buNone/>
            </a:pPr>
            <a:r>
              <a:rPr lang="en-US" sz="3200" dirty="0">
                <a:solidFill>
                  <a:schemeClr val="accent4">
                    <a:lumMod val="50000"/>
                  </a:schemeClr>
                </a:solidFill>
                <a:latin typeface="Calibri" pitchFamily="34" charset="0"/>
                <a:cs typeface="Calibri" pitchFamily="34" charset="0"/>
              </a:rPr>
              <a:t>                                        The </a:t>
            </a:r>
            <a:r>
              <a:rPr lang="en-US" sz="3200" dirty="0">
                <a:solidFill>
                  <a:srgbClr val="800000"/>
                </a:solidFill>
                <a:latin typeface="Calibri" pitchFamily="34" charset="0"/>
                <a:cs typeface="Calibri" pitchFamily="34" charset="0"/>
              </a:rPr>
              <a:t>Cash Flow </a:t>
            </a:r>
            <a:r>
              <a:rPr lang="en-US" sz="3200" dirty="0">
                <a:solidFill>
                  <a:schemeClr val="accent4">
                    <a:lumMod val="50000"/>
                  </a:schemeClr>
                </a:solidFill>
                <a:latin typeface="Calibri" pitchFamily="34" charset="0"/>
                <a:cs typeface="Calibri" pitchFamily="34" charset="0"/>
              </a:rPr>
              <a:t>Statement</a:t>
            </a:r>
          </a:p>
        </p:txBody>
      </p:sp>
      <p:sp>
        <p:nvSpPr>
          <p:cNvPr id="29702" name="Text Box 6"/>
          <p:cNvSpPr txBox="1">
            <a:spLocks noChangeArrowheads="1"/>
          </p:cNvSpPr>
          <p:nvPr/>
        </p:nvSpPr>
        <p:spPr bwMode="auto">
          <a:xfrm>
            <a:off x="5638800" y="3048000"/>
            <a:ext cx="2759075" cy="1600438"/>
          </a:xfrm>
          <a:prstGeom prst="rect">
            <a:avLst/>
          </a:prstGeom>
          <a:noFill/>
          <a:ln w="9525">
            <a:noFill/>
            <a:miter lim="800000"/>
            <a:headEnd/>
            <a:tailEnd/>
          </a:ln>
        </p:spPr>
        <p:txBody>
          <a:bodyPr wrap="square">
            <a:spAutoFit/>
          </a:bodyPr>
          <a:lstStyle/>
          <a:p>
            <a:r>
              <a:rPr lang="en-US" sz="2000" dirty="0">
                <a:solidFill>
                  <a:schemeClr val="bg1"/>
                </a:solidFill>
                <a:latin typeface="Calibri" pitchFamily="34" charset="0"/>
                <a:cs typeface="Calibri" pitchFamily="34" charset="0"/>
              </a:rPr>
              <a:t>Reflects current month and year-to-date figures for Income and Expenses. </a:t>
            </a:r>
          </a:p>
          <a:p>
            <a:endParaRPr lang="en-US" dirty="0">
              <a:solidFill>
                <a:schemeClr val="bg1"/>
              </a:solidFill>
              <a:latin typeface="Calibri" pitchFamily="34" charset="0"/>
              <a:cs typeface="Calibri" pitchFamily="34" charset="0"/>
            </a:endParaRPr>
          </a:p>
        </p:txBody>
      </p:sp>
      <p:sp>
        <p:nvSpPr>
          <p:cNvPr id="8" name="Rectangle 2"/>
          <p:cNvSpPr txBox="1">
            <a:spLocks noChangeArrowheads="1"/>
          </p:cNvSpPr>
          <p:nvPr/>
        </p:nvSpPr>
        <p:spPr>
          <a:xfrm>
            <a:off x="4038600" y="1318781"/>
            <a:ext cx="4038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sz="3200" dirty="0">
                <a:solidFill>
                  <a:srgbClr val="990000"/>
                </a:solidFill>
                <a:latin typeface="Serifa BT" pitchFamily="18" charset="0"/>
              </a:rPr>
              <a:t> </a:t>
            </a:r>
            <a:r>
              <a:rPr lang="en-US" sz="2800" dirty="0">
                <a:solidFill>
                  <a:srgbClr val="000099"/>
                </a:solidFill>
              </a:rPr>
              <a:t>ACCOUNTING</a:t>
            </a:r>
          </a:p>
        </p:txBody>
      </p:sp>
      <p:pic>
        <p:nvPicPr>
          <p:cNvPr id="10" name="Picture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
        <p:nvSpPr>
          <p:cNvPr id="11" name="Rectangle 2">
            <a:extLst>
              <a:ext uri="{FF2B5EF4-FFF2-40B4-BE49-F238E27FC236}">
                <a16:creationId xmlns:a16="http://schemas.microsoft.com/office/drawing/2014/main" id="{416C2DBC-1D78-4F06-A9AA-656F69C43806}"/>
              </a:ext>
            </a:extLst>
          </p:cNvPr>
          <p:cNvSpPr>
            <a:spLocks noGrp="1" noChangeArrowheads="1"/>
          </p:cNvSpPr>
          <p:nvPr>
            <p:ph type="title"/>
          </p:nvPr>
        </p:nvSpPr>
        <p:spPr>
          <a:xfrm>
            <a:off x="3429000" y="274638"/>
            <a:ext cx="5257800" cy="1143000"/>
          </a:xfrm>
        </p:spPr>
        <p:txBody>
          <a:bodyPr>
            <a:noAutofit/>
          </a:bodyPr>
          <a:lstStyle/>
          <a:p>
            <a:pPr eaLnBrk="1" hangingPunct="1">
              <a:defRPr/>
            </a:pPr>
            <a:r>
              <a:rPr lang="en-US" sz="4000" b="1" dirty="0">
                <a:solidFill>
                  <a:srgbClr val="990000"/>
                </a:solidFill>
                <a:effectLst>
                  <a:outerShdw blurRad="38100" dist="38100" dir="2700000" algn="tl">
                    <a:srgbClr val="000000"/>
                  </a:outerShdw>
                </a:effectLst>
                <a:latin typeface="Aktiv Grotesk XBold" panose="020B0803020202020204" pitchFamily="34" charset="0"/>
              </a:rPr>
              <a:t>PROPERTY </a:t>
            </a:r>
            <a:br>
              <a:rPr lang="en-US" sz="4000" b="1" dirty="0">
                <a:solidFill>
                  <a:srgbClr val="990000"/>
                </a:solidFill>
                <a:effectLst>
                  <a:outerShdw blurRad="38100" dist="38100" dir="2700000" algn="tl">
                    <a:srgbClr val="000000"/>
                  </a:outerShdw>
                </a:effectLst>
                <a:latin typeface="Aktiv Grotesk XBold" panose="020B0803020202020204" pitchFamily="34" charset="0"/>
              </a:rPr>
            </a:br>
            <a:r>
              <a:rPr lang="en-US" sz="4000" b="1" dirty="0">
                <a:solidFill>
                  <a:srgbClr val="990000"/>
                </a:solidFill>
                <a:effectLst>
                  <a:outerShdw blurRad="38100" dist="38100" dir="2700000" algn="tl">
                    <a:srgbClr val="000000"/>
                  </a:outerShdw>
                </a:effectLst>
                <a:latin typeface="Aktiv Grotesk XBold" panose="020B0803020202020204" pitchFamily="34" charset="0"/>
              </a:rPr>
              <a:t>MANAGEMENT</a:t>
            </a:r>
          </a:p>
        </p:txBody>
      </p:sp>
    </p:spTree>
    <p:extLst>
      <p:ext uri="{BB962C8B-B14F-4D97-AF65-F5344CB8AC3E}">
        <p14:creationId xmlns:p14="http://schemas.microsoft.com/office/powerpoint/2010/main" val="729721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02582" y="2476292"/>
            <a:ext cx="4724400" cy="533400"/>
          </a:xfrm>
        </p:spPr>
        <p:txBody>
          <a:bodyPr/>
          <a:lstStyle/>
          <a:p>
            <a:pPr eaLnBrk="1" hangingPunct="1">
              <a:lnSpc>
                <a:spcPct val="90000"/>
              </a:lnSpc>
              <a:buFontTx/>
              <a:buNone/>
            </a:pPr>
            <a:r>
              <a:rPr lang="en-US" sz="3200" dirty="0">
                <a:solidFill>
                  <a:srgbClr val="000099"/>
                </a:solidFill>
                <a:latin typeface="Calibri" pitchFamily="34" charset="0"/>
                <a:cs typeface="Calibri" pitchFamily="34" charset="0"/>
              </a:rPr>
              <a:t>The</a:t>
            </a:r>
            <a:r>
              <a:rPr lang="en-US" sz="3200" dirty="0">
                <a:solidFill>
                  <a:srgbClr val="990000"/>
                </a:solidFill>
                <a:latin typeface="Calibri" pitchFamily="34" charset="0"/>
                <a:cs typeface="Calibri" pitchFamily="34" charset="0"/>
              </a:rPr>
              <a:t> Owner’s Statement</a:t>
            </a:r>
          </a:p>
          <a:p>
            <a:pPr eaLnBrk="1" hangingPunct="1">
              <a:lnSpc>
                <a:spcPct val="90000"/>
              </a:lnSpc>
              <a:buFontTx/>
              <a:buNone/>
            </a:pPr>
            <a:endParaRPr lang="en-US" dirty="0">
              <a:solidFill>
                <a:srgbClr val="FFFF00"/>
              </a:solidFill>
            </a:endParaRPr>
          </a:p>
          <a:p>
            <a:pPr eaLnBrk="1" hangingPunct="1">
              <a:lnSpc>
                <a:spcPct val="90000"/>
              </a:lnSpc>
              <a:buFontTx/>
              <a:buNone/>
            </a:pPr>
            <a:endParaRPr lang="en-US" dirty="0"/>
          </a:p>
        </p:txBody>
      </p:sp>
      <p:sp>
        <p:nvSpPr>
          <p:cNvPr id="30726" name="Text Box 6"/>
          <p:cNvSpPr txBox="1">
            <a:spLocks noChangeArrowheads="1"/>
          </p:cNvSpPr>
          <p:nvPr/>
        </p:nvSpPr>
        <p:spPr bwMode="auto">
          <a:xfrm>
            <a:off x="5943600" y="2840265"/>
            <a:ext cx="3048000" cy="2862322"/>
          </a:xfrm>
          <a:prstGeom prst="rect">
            <a:avLst/>
          </a:prstGeom>
          <a:noFill/>
          <a:ln w="9525">
            <a:noFill/>
            <a:miter lim="800000"/>
            <a:headEnd/>
            <a:tailEnd/>
          </a:ln>
        </p:spPr>
        <p:txBody>
          <a:bodyPr>
            <a:spAutoFit/>
          </a:bodyPr>
          <a:lstStyle/>
          <a:p>
            <a:r>
              <a:rPr lang="en-US" dirty="0">
                <a:solidFill>
                  <a:schemeClr val="bg1"/>
                </a:solidFill>
                <a:latin typeface="Calibri" pitchFamily="34" charset="0"/>
                <a:cs typeface="Calibri" pitchFamily="34" charset="0"/>
              </a:rPr>
              <a:t>The Owner’s Statement lists each transaction with a running balance after each line item.</a:t>
            </a:r>
          </a:p>
          <a:p>
            <a:endParaRPr lang="en-US" sz="1100" dirty="0">
              <a:solidFill>
                <a:schemeClr val="bg1"/>
              </a:solidFill>
              <a:latin typeface="Calibri" pitchFamily="34" charset="0"/>
              <a:cs typeface="Calibri" pitchFamily="34" charset="0"/>
            </a:endParaRPr>
          </a:p>
          <a:p>
            <a:r>
              <a:rPr lang="en-US" dirty="0">
                <a:solidFill>
                  <a:schemeClr val="bg1"/>
                </a:solidFill>
                <a:latin typeface="Calibri" pitchFamily="34" charset="0"/>
                <a:cs typeface="Calibri" pitchFamily="34" charset="0"/>
              </a:rPr>
              <a:t>At the bottom, we would list any unpaid bills for which funds were not available. You would be asked to remit a balance. </a:t>
            </a:r>
          </a:p>
        </p:txBody>
      </p:sp>
      <p:sp>
        <p:nvSpPr>
          <p:cNvPr id="30727" name="Text Box 7"/>
          <p:cNvSpPr txBox="1">
            <a:spLocks noChangeArrowheads="1"/>
          </p:cNvSpPr>
          <p:nvPr/>
        </p:nvSpPr>
        <p:spPr bwMode="auto">
          <a:xfrm>
            <a:off x="302582" y="5562600"/>
            <a:ext cx="8384218" cy="461665"/>
          </a:xfrm>
          <a:prstGeom prst="rect">
            <a:avLst/>
          </a:prstGeom>
          <a:noFill/>
          <a:ln w="9525">
            <a:noFill/>
            <a:miter lim="800000"/>
            <a:headEnd/>
            <a:tailEnd/>
          </a:ln>
        </p:spPr>
        <p:txBody>
          <a:bodyPr wrap="none">
            <a:spAutoFit/>
          </a:bodyPr>
          <a:lstStyle/>
          <a:p>
            <a:r>
              <a:rPr lang="en-US" sz="2400" dirty="0">
                <a:solidFill>
                  <a:srgbClr val="002060"/>
                </a:solidFill>
                <a:latin typeface="Calibri" pitchFamily="34" charset="0"/>
                <a:cs typeface="Calibri" pitchFamily="34" charset="0"/>
              </a:rPr>
              <a:t>You always receive copies of bills with the month-end statements.</a:t>
            </a:r>
          </a:p>
        </p:txBody>
      </p:sp>
      <p:sp>
        <p:nvSpPr>
          <p:cNvPr id="9" name="Rectangle 2"/>
          <p:cNvSpPr txBox="1">
            <a:spLocks noChangeArrowheads="1"/>
          </p:cNvSpPr>
          <p:nvPr/>
        </p:nvSpPr>
        <p:spPr>
          <a:xfrm>
            <a:off x="4038600" y="1318781"/>
            <a:ext cx="4038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sz="3200" dirty="0">
                <a:solidFill>
                  <a:srgbClr val="990000"/>
                </a:solidFill>
                <a:latin typeface="Serifa BT" pitchFamily="18" charset="0"/>
              </a:rPr>
              <a:t> </a:t>
            </a:r>
            <a:r>
              <a:rPr lang="en-US" sz="2800" dirty="0">
                <a:solidFill>
                  <a:srgbClr val="000099"/>
                </a:solidFill>
              </a:rPr>
              <a:t>ACCOUNTING</a:t>
            </a:r>
          </a:p>
        </p:txBody>
      </p:sp>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pic>
        <p:nvPicPr>
          <p:cNvPr id="2" name="Picture 1">
            <a:extLst>
              <a:ext uri="{FF2B5EF4-FFF2-40B4-BE49-F238E27FC236}">
                <a16:creationId xmlns:a16="http://schemas.microsoft.com/office/drawing/2014/main" id="{1F11FD66-0327-4824-8045-4B625B302E8F}"/>
              </a:ext>
            </a:extLst>
          </p:cNvPr>
          <p:cNvPicPr>
            <a:picLocks noChangeAspect="1"/>
          </p:cNvPicPr>
          <p:nvPr/>
        </p:nvPicPr>
        <p:blipFill>
          <a:blip r:embed="rId4"/>
          <a:stretch>
            <a:fillRect/>
          </a:stretch>
        </p:blipFill>
        <p:spPr>
          <a:xfrm>
            <a:off x="379891" y="3011426"/>
            <a:ext cx="5486400" cy="2520000"/>
          </a:xfrm>
          <a:prstGeom prst="rect">
            <a:avLst/>
          </a:prstGeom>
        </p:spPr>
      </p:pic>
      <p:sp>
        <p:nvSpPr>
          <p:cNvPr id="4" name="Rectangle 3">
            <a:extLst>
              <a:ext uri="{FF2B5EF4-FFF2-40B4-BE49-F238E27FC236}">
                <a16:creationId xmlns:a16="http://schemas.microsoft.com/office/drawing/2014/main" id="{A75AF4DB-BB2D-4480-90C4-3C9C92AABFF3}"/>
              </a:ext>
            </a:extLst>
          </p:cNvPr>
          <p:cNvSpPr/>
          <p:nvPr/>
        </p:nvSpPr>
        <p:spPr>
          <a:xfrm>
            <a:off x="838200" y="4953000"/>
            <a:ext cx="762000" cy="228600"/>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A62DBC0-910F-4E6D-B27C-0E64083640EF}"/>
              </a:ext>
            </a:extLst>
          </p:cNvPr>
          <p:cNvSpPr txBox="1"/>
          <p:nvPr/>
        </p:nvSpPr>
        <p:spPr>
          <a:xfrm>
            <a:off x="914400" y="5013439"/>
            <a:ext cx="685800" cy="107722"/>
          </a:xfrm>
          <a:prstGeom prst="rect">
            <a:avLst/>
          </a:prstGeom>
          <a:solidFill>
            <a:schemeClr val="tx1"/>
          </a:solidFill>
          <a:ln>
            <a:solidFill>
              <a:schemeClr val="tx1"/>
            </a:solidFill>
          </a:ln>
        </p:spPr>
        <p:txBody>
          <a:bodyPr wrap="square" lIns="0" tIns="0" rIns="0" bIns="0" rtlCol="0">
            <a:spAutoFit/>
          </a:bodyPr>
          <a:lstStyle/>
          <a:p>
            <a:r>
              <a:rPr lang="en-US" sz="700" dirty="0">
                <a:solidFill>
                  <a:schemeClr val="bg1">
                    <a:lumMod val="50000"/>
                    <a:lumOff val="50000"/>
                  </a:schemeClr>
                </a:solidFill>
              </a:rPr>
              <a:t>Alice M Thornton</a:t>
            </a:r>
          </a:p>
        </p:txBody>
      </p:sp>
      <p:sp>
        <p:nvSpPr>
          <p:cNvPr id="12" name="Rectangle 11">
            <a:extLst>
              <a:ext uri="{FF2B5EF4-FFF2-40B4-BE49-F238E27FC236}">
                <a16:creationId xmlns:a16="http://schemas.microsoft.com/office/drawing/2014/main" id="{FD3BCBF4-467A-438C-A5DC-40131A980260}"/>
              </a:ext>
            </a:extLst>
          </p:cNvPr>
          <p:cNvSpPr/>
          <p:nvPr/>
        </p:nvSpPr>
        <p:spPr>
          <a:xfrm>
            <a:off x="893064" y="3378145"/>
            <a:ext cx="743712" cy="213687"/>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FA1FA8-44C6-4503-A341-DFD23F3A7BBC}"/>
              </a:ext>
            </a:extLst>
          </p:cNvPr>
          <p:cNvSpPr/>
          <p:nvPr/>
        </p:nvSpPr>
        <p:spPr>
          <a:xfrm>
            <a:off x="883920" y="3916940"/>
            <a:ext cx="762000" cy="228600"/>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7FBB34D-9055-497A-8DAB-CBD3D4BB9ECA}"/>
              </a:ext>
            </a:extLst>
          </p:cNvPr>
          <p:cNvSpPr/>
          <p:nvPr/>
        </p:nvSpPr>
        <p:spPr>
          <a:xfrm>
            <a:off x="893064" y="3657600"/>
            <a:ext cx="707136" cy="217178"/>
          </a:xfrm>
          <a:prstGeom prst="rect">
            <a:avLst/>
          </a:prstGeom>
          <a:solidFill>
            <a:srgbClr val="F0F3F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34979C4-DDA4-4A16-BAD5-CC842098DBD6}"/>
              </a:ext>
            </a:extLst>
          </p:cNvPr>
          <p:cNvSpPr txBox="1"/>
          <p:nvPr/>
        </p:nvSpPr>
        <p:spPr>
          <a:xfrm>
            <a:off x="914400" y="3421075"/>
            <a:ext cx="685800" cy="215444"/>
          </a:xfrm>
          <a:prstGeom prst="rect">
            <a:avLst/>
          </a:prstGeom>
          <a:solidFill>
            <a:schemeClr val="tx1"/>
          </a:solidFill>
          <a:ln>
            <a:solidFill>
              <a:schemeClr val="tx1"/>
            </a:solidFill>
          </a:ln>
        </p:spPr>
        <p:txBody>
          <a:bodyPr wrap="square" lIns="0" tIns="0" rIns="0" bIns="0" rtlCol="0">
            <a:spAutoFit/>
          </a:bodyPr>
          <a:lstStyle/>
          <a:p>
            <a:r>
              <a:rPr lang="en-US" sz="700" dirty="0">
                <a:solidFill>
                  <a:schemeClr val="bg1">
                    <a:lumMod val="50000"/>
                    <a:lumOff val="50000"/>
                  </a:schemeClr>
                </a:solidFill>
              </a:rPr>
              <a:t>Larry &amp; Emma Brinks</a:t>
            </a:r>
          </a:p>
        </p:txBody>
      </p:sp>
      <p:sp>
        <p:nvSpPr>
          <p:cNvPr id="17" name="TextBox 16">
            <a:extLst>
              <a:ext uri="{FF2B5EF4-FFF2-40B4-BE49-F238E27FC236}">
                <a16:creationId xmlns:a16="http://schemas.microsoft.com/office/drawing/2014/main" id="{F374D393-1929-4CDC-9A6D-A8E18384E65F}"/>
              </a:ext>
            </a:extLst>
          </p:cNvPr>
          <p:cNvSpPr txBox="1"/>
          <p:nvPr/>
        </p:nvSpPr>
        <p:spPr>
          <a:xfrm>
            <a:off x="914400" y="3955342"/>
            <a:ext cx="685800" cy="215444"/>
          </a:xfrm>
          <a:prstGeom prst="rect">
            <a:avLst/>
          </a:prstGeom>
          <a:solidFill>
            <a:schemeClr val="tx1"/>
          </a:solidFill>
          <a:ln>
            <a:solidFill>
              <a:schemeClr val="tx1"/>
            </a:solidFill>
          </a:ln>
        </p:spPr>
        <p:txBody>
          <a:bodyPr wrap="square" lIns="0" tIns="0" rIns="0" bIns="0" rtlCol="0">
            <a:spAutoFit/>
          </a:bodyPr>
          <a:lstStyle/>
          <a:p>
            <a:r>
              <a:rPr lang="en-US" sz="700" dirty="0">
                <a:solidFill>
                  <a:schemeClr val="bg1">
                    <a:lumMod val="50000"/>
                    <a:lumOff val="50000"/>
                  </a:schemeClr>
                </a:solidFill>
              </a:rPr>
              <a:t>Larry &amp; Emma Brinks</a:t>
            </a:r>
          </a:p>
        </p:txBody>
      </p:sp>
      <p:sp>
        <p:nvSpPr>
          <p:cNvPr id="18" name="Rectangle 17">
            <a:extLst>
              <a:ext uri="{FF2B5EF4-FFF2-40B4-BE49-F238E27FC236}">
                <a16:creationId xmlns:a16="http://schemas.microsoft.com/office/drawing/2014/main" id="{C87FE020-38A6-4C02-8D3C-875AA6870311}"/>
              </a:ext>
            </a:extLst>
          </p:cNvPr>
          <p:cNvSpPr/>
          <p:nvPr/>
        </p:nvSpPr>
        <p:spPr>
          <a:xfrm>
            <a:off x="903732" y="4201555"/>
            <a:ext cx="707136" cy="172491"/>
          </a:xfrm>
          <a:prstGeom prst="rect">
            <a:avLst/>
          </a:prstGeom>
          <a:solidFill>
            <a:srgbClr val="F0F3F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4113CF6-3359-426E-970D-3B1F760ED28D}"/>
              </a:ext>
            </a:extLst>
          </p:cNvPr>
          <p:cNvSpPr txBox="1"/>
          <p:nvPr/>
        </p:nvSpPr>
        <p:spPr>
          <a:xfrm>
            <a:off x="914400" y="3657600"/>
            <a:ext cx="685800" cy="215444"/>
          </a:xfrm>
          <a:prstGeom prst="rect">
            <a:avLst/>
          </a:prstGeom>
          <a:solidFill>
            <a:srgbClr val="F0F7FA"/>
          </a:solidFill>
          <a:ln>
            <a:solidFill>
              <a:schemeClr val="tx1"/>
            </a:solidFill>
          </a:ln>
        </p:spPr>
        <p:txBody>
          <a:bodyPr wrap="square" lIns="0" tIns="0" rIns="0" bIns="0" rtlCol="0">
            <a:spAutoFit/>
          </a:bodyPr>
          <a:lstStyle/>
          <a:p>
            <a:r>
              <a:rPr lang="en-US" sz="700" dirty="0">
                <a:solidFill>
                  <a:schemeClr val="bg1">
                    <a:lumMod val="50000"/>
                    <a:lumOff val="50000"/>
                  </a:schemeClr>
                </a:solidFill>
              </a:rPr>
              <a:t>Larry &amp; Emma Brinks</a:t>
            </a:r>
          </a:p>
        </p:txBody>
      </p:sp>
      <p:sp>
        <p:nvSpPr>
          <p:cNvPr id="15" name="TextBox 14">
            <a:extLst>
              <a:ext uri="{FF2B5EF4-FFF2-40B4-BE49-F238E27FC236}">
                <a16:creationId xmlns:a16="http://schemas.microsoft.com/office/drawing/2014/main" id="{EC9FEFC5-642B-4667-9ABC-B25DCCD1558F}"/>
              </a:ext>
            </a:extLst>
          </p:cNvPr>
          <p:cNvSpPr txBox="1"/>
          <p:nvPr/>
        </p:nvSpPr>
        <p:spPr>
          <a:xfrm>
            <a:off x="914400" y="4205979"/>
            <a:ext cx="685800" cy="215444"/>
          </a:xfrm>
          <a:prstGeom prst="rect">
            <a:avLst/>
          </a:prstGeom>
          <a:solidFill>
            <a:srgbClr val="F0F7FA"/>
          </a:solidFill>
          <a:ln>
            <a:solidFill>
              <a:schemeClr val="tx1"/>
            </a:solidFill>
          </a:ln>
        </p:spPr>
        <p:txBody>
          <a:bodyPr wrap="square" lIns="0" tIns="0" rIns="0" bIns="0" rtlCol="0">
            <a:spAutoFit/>
          </a:bodyPr>
          <a:lstStyle/>
          <a:p>
            <a:r>
              <a:rPr lang="en-US" sz="700" dirty="0">
                <a:solidFill>
                  <a:schemeClr val="bg1">
                    <a:lumMod val="50000"/>
                    <a:lumOff val="50000"/>
                  </a:schemeClr>
                </a:solidFill>
              </a:rPr>
              <a:t>Larry &amp; Emma Brinks</a:t>
            </a:r>
          </a:p>
        </p:txBody>
      </p:sp>
      <p:sp>
        <p:nvSpPr>
          <p:cNvPr id="20" name="Rectangle 2">
            <a:extLst>
              <a:ext uri="{FF2B5EF4-FFF2-40B4-BE49-F238E27FC236}">
                <a16:creationId xmlns:a16="http://schemas.microsoft.com/office/drawing/2014/main" id="{E295E8F5-B797-4123-B5C6-2897955F82A1}"/>
              </a:ext>
            </a:extLst>
          </p:cNvPr>
          <p:cNvSpPr>
            <a:spLocks noGrp="1" noChangeArrowheads="1"/>
          </p:cNvSpPr>
          <p:nvPr>
            <p:ph type="title"/>
          </p:nvPr>
        </p:nvSpPr>
        <p:spPr>
          <a:xfrm>
            <a:off x="3429000" y="274638"/>
            <a:ext cx="5257800" cy="1143000"/>
          </a:xfrm>
        </p:spPr>
        <p:txBody>
          <a:bodyPr>
            <a:noAutofit/>
          </a:bodyPr>
          <a:lstStyle/>
          <a:p>
            <a:pPr eaLnBrk="1" hangingPunct="1">
              <a:defRPr/>
            </a:pPr>
            <a:r>
              <a:rPr lang="en-US" sz="4000" b="1" dirty="0">
                <a:solidFill>
                  <a:srgbClr val="990000"/>
                </a:solidFill>
                <a:effectLst>
                  <a:outerShdw blurRad="38100" dist="38100" dir="2700000" algn="tl">
                    <a:srgbClr val="000000"/>
                  </a:outerShdw>
                </a:effectLst>
                <a:latin typeface="Aktiv Grotesk XBold" panose="020B0803020202020204" pitchFamily="34" charset="0"/>
              </a:rPr>
              <a:t>PROPERTY </a:t>
            </a:r>
            <a:br>
              <a:rPr lang="en-US" sz="4000" b="1" dirty="0">
                <a:solidFill>
                  <a:srgbClr val="990000"/>
                </a:solidFill>
                <a:effectLst>
                  <a:outerShdw blurRad="38100" dist="38100" dir="2700000" algn="tl">
                    <a:srgbClr val="000000"/>
                  </a:outerShdw>
                </a:effectLst>
                <a:latin typeface="Aktiv Grotesk XBold" panose="020B0803020202020204" pitchFamily="34" charset="0"/>
              </a:rPr>
            </a:br>
            <a:r>
              <a:rPr lang="en-US" sz="4000" b="1" dirty="0">
                <a:solidFill>
                  <a:srgbClr val="990000"/>
                </a:solidFill>
                <a:effectLst>
                  <a:outerShdw blurRad="38100" dist="38100" dir="2700000" algn="tl">
                    <a:srgbClr val="000000"/>
                  </a:outerShdw>
                </a:effectLst>
                <a:latin typeface="Aktiv Grotesk XBold" panose="020B0803020202020204" pitchFamily="34" charset="0"/>
              </a:rPr>
              <a:t>MANAGEMENT</a:t>
            </a:r>
          </a:p>
        </p:txBody>
      </p:sp>
    </p:spTree>
    <p:extLst>
      <p:ext uri="{BB962C8B-B14F-4D97-AF65-F5344CB8AC3E}">
        <p14:creationId xmlns:p14="http://schemas.microsoft.com/office/powerpoint/2010/main" val="3176567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2209801"/>
            <a:ext cx="8229600" cy="4419600"/>
          </a:xfrm>
        </p:spPr>
        <p:txBody>
          <a:bodyPr>
            <a:noAutofit/>
          </a:bodyPr>
          <a:lstStyle/>
          <a:p>
            <a:pPr eaLnBrk="1" hangingPunct="1">
              <a:buFontTx/>
              <a:buNone/>
            </a:pPr>
            <a:r>
              <a:rPr lang="en-US" sz="3200" dirty="0">
                <a:solidFill>
                  <a:srgbClr val="990000"/>
                </a:solidFill>
                <a:latin typeface="Calibri" pitchFamily="34" charset="0"/>
                <a:cs typeface="Calibri" pitchFamily="34" charset="0"/>
              </a:rPr>
              <a:t>Owner Payments</a:t>
            </a:r>
          </a:p>
          <a:p>
            <a:pPr marL="182880" indent="0" eaLnBrk="1" hangingPunct="1">
              <a:buFontTx/>
              <a:buNone/>
            </a:pPr>
            <a:r>
              <a:rPr lang="en-US" sz="2400" dirty="0">
                <a:solidFill>
                  <a:schemeClr val="bg1"/>
                </a:solidFill>
                <a:latin typeface="Calibri" pitchFamily="34" charset="0"/>
                <a:cs typeface="Calibri" pitchFamily="34" charset="0"/>
              </a:rPr>
              <a:t>Owners may opt to receive checks or to have their funds electronically deposited to their accounts via ACH.</a:t>
            </a:r>
          </a:p>
          <a:p>
            <a:pPr marL="182880" indent="0" eaLnBrk="1" hangingPunct="1">
              <a:buFontTx/>
              <a:buNone/>
            </a:pPr>
            <a:r>
              <a:rPr lang="en-US" sz="2400" dirty="0">
                <a:solidFill>
                  <a:schemeClr val="bg1"/>
                </a:solidFill>
                <a:latin typeface="Calibri" pitchFamily="34" charset="0"/>
                <a:cs typeface="Calibri" pitchFamily="34" charset="0"/>
              </a:rPr>
              <a:t>At the time of disbursement, a month-to-date Owner’s Statement is issued to explain the current month’s financial activity.</a:t>
            </a:r>
          </a:p>
          <a:p>
            <a:pPr marL="182880" eaLnBrk="1" hangingPunct="1">
              <a:buFontTx/>
              <a:buNone/>
            </a:pPr>
            <a:endParaRPr lang="en-US" sz="900" dirty="0">
              <a:solidFill>
                <a:schemeClr val="bg1"/>
              </a:solidFill>
              <a:latin typeface="Calibri" pitchFamily="34" charset="0"/>
              <a:cs typeface="Calibri" pitchFamily="34" charset="0"/>
            </a:endParaRPr>
          </a:p>
          <a:p>
            <a:pPr marL="182880" indent="0" eaLnBrk="1" hangingPunct="1">
              <a:buFontTx/>
              <a:buNone/>
            </a:pPr>
            <a:r>
              <a:rPr lang="en-US" sz="2400" dirty="0">
                <a:solidFill>
                  <a:schemeClr val="bg1"/>
                </a:solidFill>
                <a:latin typeface="Calibri" pitchFamily="34" charset="0"/>
                <a:cs typeface="Calibri" pitchFamily="34" charset="0"/>
              </a:rPr>
              <a:t>Owner payments are made:</a:t>
            </a:r>
          </a:p>
          <a:p>
            <a:pPr lvl="1" eaLnBrk="1" hangingPunct="1">
              <a:buClr>
                <a:schemeClr val="bg1"/>
              </a:buClr>
              <a:buSzPct val="100000"/>
              <a:buFont typeface="Webdings" panose="05030102010509060703" pitchFamily="18" charset="2"/>
              <a:buChar char=""/>
            </a:pPr>
            <a:r>
              <a:rPr lang="en-US" sz="2000" b="1" dirty="0">
                <a:solidFill>
                  <a:srgbClr val="800000"/>
                </a:solidFill>
                <a:latin typeface="Calibri" pitchFamily="34" charset="0"/>
                <a:cs typeface="Calibri" pitchFamily="34" charset="0"/>
              </a:rPr>
              <a:t>Between the 6</a:t>
            </a:r>
            <a:r>
              <a:rPr lang="en-US" sz="2000" b="1" baseline="30000" dirty="0">
                <a:solidFill>
                  <a:srgbClr val="800000"/>
                </a:solidFill>
                <a:latin typeface="Calibri" pitchFamily="34" charset="0"/>
                <a:cs typeface="Calibri" pitchFamily="34" charset="0"/>
              </a:rPr>
              <a:t>th</a:t>
            </a:r>
            <a:r>
              <a:rPr lang="en-US" sz="2000" b="1" dirty="0">
                <a:solidFill>
                  <a:srgbClr val="800000"/>
                </a:solidFill>
                <a:latin typeface="Calibri" pitchFamily="34" charset="0"/>
                <a:cs typeface="Calibri" pitchFamily="34" charset="0"/>
              </a:rPr>
              <a:t> and the 8</a:t>
            </a:r>
            <a:r>
              <a:rPr lang="en-US" sz="2000" b="1" baseline="30000" dirty="0">
                <a:solidFill>
                  <a:srgbClr val="800000"/>
                </a:solidFill>
                <a:latin typeface="Calibri" pitchFamily="34" charset="0"/>
                <a:cs typeface="Calibri" pitchFamily="34" charset="0"/>
              </a:rPr>
              <a:t>th</a:t>
            </a:r>
          </a:p>
          <a:p>
            <a:pPr lvl="1" eaLnBrk="1" hangingPunct="1">
              <a:buClr>
                <a:schemeClr val="bg1"/>
              </a:buClr>
              <a:buSzPct val="100000"/>
              <a:buFont typeface="Webdings" panose="05030102010509060703" pitchFamily="18" charset="2"/>
              <a:buChar char=""/>
            </a:pPr>
            <a:r>
              <a:rPr lang="en-US" sz="2000" b="1" dirty="0">
                <a:solidFill>
                  <a:srgbClr val="800000"/>
                </a:solidFill>
                <a:latin typeface="Calibri" pitchFamily="34" charset="0"/>
                <a:cs typeface="Calibri" pitchFamily="34" charset="0"/>
              </a:rPr>
              <a:t>Between the 11</a:t>
            </a:r>
            <a:r>
              <a:rPr lang="en-US" sz="2000" b="1" baseline="30000" dirty="0">
                <a:solidFill>
                  <a:srgbClr val="800000"/>
                </a:solidFill>
                <a:latin typeface="Calibri" pitchFamily="34" charset="0"/>
                <a:cs typeface="Calibri" pitchFamily="34" charset="0"/>
              </a:rPr>
              <a:t>th</a:t>
            </a:r>
            <a:r>
              <a:rPr lang="en-US" sz="2000" b="1" dirty="0">
                <a:solidFill>
                  <a:srgbClr val="800000"/>
                </a:solidFill>
                <a:latin typeface="Calibri" pitchFamily="34" charset="0"/>
                <a:cs typeface="Calibri" pitchFamily="34" charset="0"/>
              </a:rPr>
              <a:t> and the 13</a:t>
            </a:r>
            <a:r>
              <a:rPr lang="en-US" sz="2000" b="1" baseline="30000" dirty="0">
                <a:solidFill>
                  <a:srgbClr val="800000"/>
                </a:solidFill>
                <a:latin typeface="Calibri" pitchFamily="34" charset="0"/>
                <a:cs typeface="Calibri" pitchFamily="34" charset="0"/>
              </a:rPr>
              <a:t>th</a:t>
            </a:r>
          </a:p>
          <a:p>
            <a:pPr lvl="1">
              <a:buClr>
                <a:schemeClr val="bg1"/>
              </a:buClr>
              <a:buSzPct val="100000"/>
              <a:buFont typeface="Webdings" panose="05030102010509060703" pitchFamily="18" charset="2"/>
              <a:buChar char=""/>
            </a:pPr>
            <a:r>
              <a:rPr lang="en-US" sz="2000" b="1" dirty="0">
                <a:solidFill>
                  <a:srgbClr val="800000"/>
                </a:solidFill>
                <a:latin typeface="Calibri" pitchFamily="34" charset="0"/>
                <a:cs typeface="Calibri" pitchFamily="34" charset="0"/>
              </a:rPr>
              <a:t>Between the 20</a:t>
            </a:r>
            <a:r>
              <a:rPr lang="en-US" sz="2000" b="1" baseline="30000" dirty="0">
                <a:solidFill>
                  <a:srgbClr val="800000"/>
                </a:solidFill>
                <a:latin typeface="Calibri" pitchFamily="34" charset="0"/>
                <a:cs typeface="Calibri" pitchFamily="34" charset="0"/>
              </a:rPr>
              <a:t>th</a:t>
            </a:r>
            <a:r>
              <a:rPr lang="en-US" sz="2000" b="1" dirty="0">
                <a:solidFill>
                  <a:srgbClr val="800000"/>
                </a:solidFill>
                <a:latin typeface="Calibri" pitchFamily="34" charset="0"/>
                <a:cs typeface="Calibri" pitchFamily="34" charset="0"/>
              </a:rPr>
              <a:t> and the 25</a:t>
            </a:r>
            <a:r>
              <a:rPr lang="en-US" sz="2000" b="1" baseline="30000" dirty="0">
                <a:solidFill>
                  <a:srgbClr val="800000"/>
                </a:solidFill>
                <a:latin typeface="Calibri" pitchFamily="34" charset="0"/>
                <a:cs typeface="Calibri" pitchFamily="34" charset="0"/>
              </a:rPr>
              <a:t>th</a:t>
            </a:r>
          </a:p>
        </p:txBody>
      </p:sp>
      <p:sp>
        <p:nvSpPr>
          <p:cNvPr id="6" name="Rectangle 2"/>
          <p:cNvSpPr txBox="1">
            <a:spLocks noChangeArrowheads="1"/>
          </p:cNvSpPr>
          <p:nvPr/>
        </p:nvSpPr>
        <p:spPr>
          <a:xfrm>
            <a:off x="4038600" y="1318781"/>
            <a:ext cx="4038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sz="3200" dirty="0">
                <a:solidFill>
                  <a:srgbClr val="990000"/>
                </a:solidFill>
                <a:latin typeface="Aktiv Grotesk XBold" panose="020B0803020202020204" pitchFamily="34" charset="0"/>
              </a:rPr>
              <a:t> </a:t>
            </a:r>
            <a:r>
              <a:rPr lang="en-US" sz="2800" dirty="0">
                <a:solidFill>
                  <a:srgbClr val="000099"/>
                </a:solidFill>
                <a:latin typeface="Aktiv Grotesk XBold" panose="020B0803020202020204" pitchFamily="34" charset="0"/>
              </a:rPr>
              <a:t>ACCOUNTING</a:t>
            </a:r>
          </a:p>
        </p:txBody>
      </p:sp>
      <p:sp>
        <p:nvSpPr>
          <p:cNvPr id="7" name="Rectangle 2"/>
          <p:cNvSpPr txBox="1">
            <a:spLocks noChangeArrowheads="1"/>
          </p:cNvSpPr>
          <p:nvPr/>
        </p:nvSpPr>
        <p:spPr>
          <a:xfrm>
            <a:off x="3429000" y="274638"/>
            <a:ext cx="52578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sz="4000" dirty="0">
                <a:solidFill>
                  <a:srgbClr val="990000"/>
                </a:solidFill>
                <a:effectLst>
                  <a:outerShdw blurRad="38100" dist="38100" dir="2700000" algn="tl">
                    <a:srgbClr val="000000"/>
                  </a:outerShdw>
                </a:effectLst>
                <a:latin typeface="Aktiv Grotesk XBold" panose="020B0803020202020204" pitchFamily="34" charset="0"/>
              </a:rPr>
              <a:t>PROPERTY </a:t>
            </a:r>
            <a:br>
              <a:rPr lang="en-US" sz="4000" dirty="0">
                <a:solidFill>
                  <a:srgbClr val="990000"/>
                </a:solidFill>
                <a:effectLst>
                  <a:outerShdw blurRad="38100" dist="38100" dir="2700000" algn="tl">
                    <a:srgbClr val="000000"/>
                  </a:outerShdw>
                </a:effectLst>
                <a:latin typeface="Aktiv Grotesk XBold" panose="020B0803020202020204" pitchFamily="34" charset="0"/>
              </a:rPr>
            </a:br>
            <a:r>
              <a:rPr lang="en-US" sz="4000" dirty="0">
                <a:solidFill>
                  <a:srgbClr val="990000"/>
                </a:solidFill>
                <a:effectLst>
                  <a:outerShdw blurRad="38100" dist="38100" dir="2700000" algn="tl">
                    <a:srgbClr val="000000"/>
                  </a:outerShdw>
                </a:effectLst>
                <a:latin typeface="Aktiv Grotesk XBold" panose="020B0803020202020204" pitchFamily="34" charset="0"/>
              </a:rPr>
              <a:t>MANAGEMENT</a:t>
            </a:r>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304800" y="2133600"/>
            <a:ext cx="8229600" cy="4419600"/>
          </a:xfrm>
        </p:spPr>
        <p:txBody>
          <a:bodyPr>
            <a:normAutofit fontScale="62500" lnSpcReduction="20000"/>
          </a:bodyPr>
          <a:lstStyle/>
          <a:p>
            <a:pPr eaLnBrk="1" hangingPunct="1">
              <a:lnSpc>
                <a:spcPct val="90000"/>
              </a:lnSpc>
              <a:buFontTx/>
              <a:buNone/>
            </a:pPr>
            <a:endParaRPr lang="en-US" sz="1000" u="sng" dirty="0">
              <a:solidFill>
                <a:srgbClr val="990000"/>
              </a:solidFill>
            </a:endParaRPr>
          </a:p>
          <a:p>
            <a:pPr eaLnBrk="1" hangingPunct="1">
              <a:lnSpc>
                <a:spcPct val="90000"/>
              </a:lnSpc>
              <a:spcAft>
                <a:spcPts val="600"/>
              </a:spcAft>
              <a:buFontTx/>
              <a:buNone/>
            </a:pPr>
            <a:r>
              <a:rPr lang="en-US" sz="3600" dirty="0">
                <a:latin typeface="Calibri" pitchFamily="34" charset="0"/>
                <a:cs typeface="Calibri" pitchFamily="34" charset="0"/>
              </a:rPr>
              <a:t>   	</a:t>
            </a:r>
            <a:r>
              <a:rPr lang="en-US" sz="3600" b="1" dirty="0">
                <a:solidFill>
                  <a:srgbClr val="800000"/>
                </a:solidFill>
                <a:latin typeface="Calibri" pitchFamily="34" charset="0"/>
                <a:cs typeface="Calibri" pitchFamily="34" charset="0"/>
              </a:rPr>
              <a:t>Full Service Management Fee:</a:t>
            </a:r>
            <a:r>
              <a:rPr lang="en-US" sz="3600" dirty="0">
                <a:solidFill>
                  <a:srgbClr val="800000"/>
                </a:solidFill>
                <a:latin typeface="Calibri" pitchFamily="34" charset="0"/>
                <a:cs typeface="Calibri" pitchFamily="34" charset="0"/>
              </a:rPr>
              <a:t>  </a:t>
            </a:r>
            <a:r>
              <a:rPr lang="en-US" sz="3100" dirty="0">
                <a:solidFill>
                  <a:schemeClr val="bg1"/>
                </a:solidFill>
                <a:latin typeface="Calibri" pitchFamily="34" charset="0"/>
                <a:cs typeface="Calibri" pitchFamily="34" charset="0"/>
              </a:rPr>
              <a:t>10% of rents collected. </a:t>
            </a:r>
          </a:p>
          <a:p>
            <a:pPr eaLnBrk="1" hangingPunct="1">
              <a:lnSpc>
                <a:spcPct val="90000"/>
              </a:lnSpc>
              <a:spcAft>
                <a:spcPts val="600"/>
              </a:spcAft>
              <a:buFontTx/>
              <a:buNone/>
            </a:pPr>
            <a:r>
              <a:rPr lang="en-US" sz="2100" dirty="0">
                <a:solidFill>
                  <a:schemeClr val="bg1"/>
                </a:solidFill>
                <a:latin typeface="Calibri" pitchFamily="34" charset="0"/>
                <a:cs typeface="Calibri" pitchFamily="34" charset="0"/>
              </a:rPr>
              <a:t>	($79.95 per month minimum)</a:t>
            </a:r>
          </a:p>
          <a:p>
            <a:pPr>
              <a:lnSpc>
                <a:spcPct val="90000"/>
              </a:lnSpc>
              <a:spcBef>
                <a:spcPts val="600"/>
              </a:spcBef>
              <a:spcAft>
                <a:spcPts val="600"/>
              </a:spcAft>
              <a:buNone/>
            </a:pPr>
            <a:r>
              <a:rPr lang="en-US" sz="3100" dirty="0">
                <a:solidFill>
                  <a:schemeClr val="bg1"/>
                </a:solidFill>
                <a:latin typeface="Calibri" pitchFamily="34" charset="0"/>
                <a:cs typeface="Calibri" pitchFamily="34" charset="0"/>
              </a:rPr>
              <a:t>    	</a:t>
            </a:r>
            <a:r>
              <a:rPr lang="en-US" sz="3600" b="1" dirty="0">
                <a:solidFill>
                  <a:srgbClr val="800000"/>
                </a:solidFill>
                <a:latin typeface="Calibri" pitchFamily="34" charset="0"/>
                <a:cs typeface="Calibri" pitchFamily="34" charset="0"/>
              </a:rPr>
              <a:t>Late Fees</a:t>
            </a:r>
            <a:r>
              <a:rPr lang="en-US" sz="3600" dirty="0">
                <a:solidFill>
                  <a:srgbClr val="800000"/>
                </a:solidFill>
                <a:latin typeface="Calibri" pitchFamily="34" charset="0"/>
                <a:cs typeface="Calibri" pitchFamily="34" charset="0"/>
              </a:rPr>
              <a:t> </a:t>
            </a:r>
            <a:r>
              <a:rPr lang="en-US" sz="3100" dirty="0">
                <a:solidFill>
                  <a:schemeClr val="bg1"/>
                </a:solidFill>
                <a:latin typeface="Calibri" pitchFamily="34" charset="0"/>
                <a:cs typeface="Calibri" pitchFamily="34" charset="0"/>
              </a:rPr>
              <a:t>– Retained by MMI as additional management fees.</a:t>
            </a:r>
          </a:p>
          <a:p>
            <a:pPr eaLnBrk="1" hangingPunct="1">
              <a:lnSpc>
                <a:spcPct val="90000"/>
              </a:lnSpc>
              <a:spcAft>
                <a:spcPts val="600"/>
              </a:spcAft>
              <a:buFontTx/>
              <a:buNone/>
            </a:pPr>
            <a:r>
              <a:rPr lang="en-US" sz="3100" dirty="0">
                <a:solidFill>
                  <a:schemeClr val="bg1"/>
                </a:solidFill>
                <a:latin typeface="Calibri" pitchFamily="34" charset="0"/>
                <a:cs typeface="Calibri" pitchFamily="34" charset="0"/>
              </a:rPr>
              <a:t>    	</a:t>
            </a:r>
            <a:r>
              <a:rPr lang="en-US" sz="3600" b="1" dirty="0">
                <a:solidFill>
                  <a:srgbClr val="800000"/>
                </a:solidFill>
                <a:latin typeface="Calibri" pitchFamily="34" charset="0"/>
                <a:cs typeface="Calibri" pitchFamily="34" charset="0"/>
              </a:rPr>
              <a:t>Reserve</a:t>
            </a:r>
            <a:r>
              <a:rPr lang="en-US" sz="3600" b="1" dirty="0">
                <a:solidFill>
                  <a:schemeClr val="bg1"/>
                </a:solidFill>
                <a:latin typeface="Calibri" pitchFamily="34" charset="0"/>
                <a:cs typeface="Calibri" pitchFamily="34" charset="0"/>
              </a:rPr>
              <a:t> </a:t>
            </a:r>
            <a:r>
              <a:rPr lang="en-US" sz="3100" dirty="0">
                <a:solidFill>
                  <a:schemeClr val="bg1"/>
                </a:solidFill>
                <a:latin typeface="Calibri" pitchFamily="34" charset="0"/>
                <a:cs typeface="Calibri" pitchFamily="34" charset="0"/>
              </a:rPr>
              <a:t>– New properties must establish a minimum balance of $500.00.</a:t>
            </a:r>
          </a:p>
          <a:p>
            <a:pPr eaLnBrk="1" hangingPunct="1">
              <a:lnSpc>
                <a:spcPct val="90000"/>
              </a:lnSpc>
              <a:buFontTx/>
              <a:buNone/>
            </a:pPr>
            <a:endParaRPr lang="en-US" sz="3100" dirty="0">
              <a:solidFill>
                <a:schemeClr val="bg1"/>
              </a:solidFill>
              <a:latin typeface="Calibri" pitchFamily="34" charset="0"/>
              <a:cs typeface="Calibri" pitchFamily="34" charset="0"/>
            </a:endParaRPr>
          </a:p>
          <a:p>
            <a:pPr eaLnBrk="1" hangingPunct="1">
              <a:lnSpc>
                <a:spcPct val="90000"/>
              </a:lnSpc>
              <a:buFontTx/>
              <a:buNone/>
            </a:pPr>
            <a:r>
              <a:rPr lang="en-US" sz="2300" dirty="0">
                <a:solidFill>
                  <a:schemeClr val="bg1"/>
                </a:solidFill>
                <a:latin typeface="Calibri" pitchFamily="34" charset="0"/>
                <a:cs typeface="Calibri" pitchFamily="34" charset="0"/>
              </a:rPr>
              <a:t>	</a:t>
            </a:r>
            <a:r>
              <a:rPr lang="en-US" sz="2300" b="1" dirty="0">
                <a:solidFill>
                  <a:schemeClr val="bg1"/>
                </a:solidFill>
                <a:latin typeface="Calibri" pitchFamily="34" charset="0"/>
                <a:cs typeface="Calibri" pitchFamily="34" charset="0"/>
              </a:rPr>
              <a:t>INCLUDES</a:t>
            </a:r>
          </a:p>
          <a:p>
            <a:pPr eaLnBrk="1" hangingPunct="1">
              <a:lnSpc>
                <a:spcPct val="90000"/>
              </a:lnSpc>
              <a:buFontTx/>
              <a:buNone/>
            </a:pPr>
            <a:r>
              <a:rPr lang="en-US" sz="2600" dirty="0">
                <a:solidFill>
                  <a:schemeClr val="bg1"/>
                </a:solidFill>
                <a:latin typeface="Calibri" pitchFamily="34" charset="0"/>
                <a:cs typeface="Calibri" pitchFamily="34" charset="0"/>
              </a:rPr>
              <a:t>	    Rent Collection/Accounting (including e-payments of all types)</a:t>
            </a:r>
          </a:p>
          <a:p>
            <a:pPr eaLnBrk="1" hangingPunct="1">
              <a:lnSpc>
                <a:spcPct val="90000"/>
              </a:lnSpc>
              <a:buFontTx/>
              <a:buNone/>
            </a:pPr>
            <a:r>
              <a:rPr lang="en-US" sz="2600" dirty="0">
                <a:solidFill>
                  <a:schemeClr val="bg1"/>
                </a:solidFill>
                <a:latin typeface="Calibri" pitchFamily="34" charset="0"/>
                <a:cs typeface="Calibri" pitchFamily="34" charset="0"/>
              </a:rPr>
              <a:t>	    10% Labor discount for work performed by Market Ready</a:t>
            </a:r>
          </a:p>
          <a:p>
            <a:pPr eaLnBrk="1" hangingPunct="1">
              <a:lnSpc>
                <a:spcPct val="90000"/>
              </a:lnSpc>
              <a:buFontTx/>
              <a:buNone/>
            </a:pPr>
            <a:r>
              <a:rPr lang="en-US" sz="2600" dirty="0">
                <a:solidFill>
                  <a:schemeClr val="bg1"/>
                </a:solidFill>
                <a:latin typeface="Calibri" pitchFamily="34" charset="0"/>
                <a:cs typeface="Calibri" pitchFamily="34" charset="0"/>
              </a:rPr>
              <a:t>	    Annual Inspection with report</a:t>
            </a:r>
          </a:p>
          <a:p>
            <a:pPr eaLnBrk="1" hangingPunct="1">
              <a:lnSpc>
                <a:spcPct val="90000"/>
              </a:lnSpc>
              <a:buFontTx/>
              <a:buNone/>
            </a:pPr>
            <a:r>
              <a:rPr lang="en-US" sz="2600" dirty="0">
                <a:solidFill>
                  <a:schemeClr val="bg1"/>
                </a:solidFill>
                <a:latin typeface="Calibri" pitchFamily="34" charset="0"/>
                <a:cs typeface="Calibri" pitchFamily="34" charset="0"/>
              </a:rPr>
              <a:t>	    Vacancy turnover inspections, turn administration-No additional fees</a:t>
            </a:r>
          </a:p>
          <a:p>
            <a:pPr eaLnBrk="1" hangingPunct="1">
              <a:lnSpc>
                <a:spcPct val="90000"/>
              </a:lnSpc>
              <a:buFontTx/>
              <a:buNone/>
            </a:pPr>
            <a:r>
              <a:rPr lang="en-US" sz="2600" dirty="0">
                <a:solidFill>
                  <a:schemeClr val="bg1"/>
                </a:solidFill>
                <a:latin typeface="Calibri" pitchFamily="34" charset="0"/>
                <a:cs typeface="Calibri" pitchFamily="34" charset="0"/>
              </a:rPr>
              <a:t>	    No fee for court filings or court attendance (lawyer &amp; court costs apply)</a:t>
            </a:r>
          </a:p>
          <a:p>
            <a:pPr eaLnBrk="1" hangingPunct="1">
              <a:lnSpc>
                <a:spcPct val="90000"/>
              </a:lnSpc>
              <a:buFontTx/>
              <a:buNone/>
            </a:pPr>
            <a:r>
              <a:rPr lang="en-US" sz="2600" dirty="0">
                <a:solidFill>
                  <a:schemeClr val="bg1"/>
                </a:solidFill>
                <a:latin typeface="Calibri" pitchFamily="34" charset="0"/>
                <a:cs typeface="Calibri" pitchFamily="34" charset="0"/>
              </a:rPr>
              <a:t>	    Eviction administration – No administrative fees</a:t>
            </a:r>
          </a:p>
          <a:p>
            <a:pPr eaLnBrk="1" hangingPunct="1">
              <a:lnSpc>
                <a:spcPct val="90000"/>
              </a:lnSpc>
              <a:buFontTx/>
              <a:buNone/>
            </a:pPr>
            <a:r>
              <a:rPr lang="en-US" sz="2600" dirty="0">
                <a:solidFill>
                  <a:schemeClr val="bg1"/>
                </a:solidFill>
                <a:latin typeface="Calibri" pitchFamily="34" charset="0"/>
                <a:cs typeface="Calibri" pitchFamily="34" charset="0"/>
              </a:rPr>
              <a:t>	    Maintenance Management – No administrative fees</a:t>
            </a:r>
          </a:p>
          <a:p>
            <a:pPr eaLnBrk="1" hangingPunct="1">
              <a:lnSpc>
                <a:spcPct val="90000"/>
              </a:lnSpc>
              <a:buFontTx/>
              <a:buNone/>
            </a:pPr>
            <a:r>
              <a:rPr lang="en-US" sz="2600" dirty="0">
                <a:solidFill>
                  <a:schemeClr val="bg1"/>
                </a:solidFill>
                <a:latin typeface="Calibri" pitchFamily="34" charset="0"/>
                <a:cs typeface="Calibri" pitchFamily="34" charset="0"/>
              </a:rPr>
              <a:t>	    License and MDE registration – No administrative fees</a:t>
            </a:r>
          </a:p>
        </p:txBody>
      </p:sp>
      <p:sp>
        <p:nvSpPr>
          <p:cNvPr id="6" name="Rectangle 2"/>
          <p:cNvSpPr txBox="1">
            <a:spLocks noChangeArrowheads="1"/>
          </p:cNvSpPr>
          <p:nvPr/>
        </p:nvSpPr>
        <p:spPr>
          <a:xfrm>
            <a:off x="4038600" y="1318781"/>
            <a:ext cx="4038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sz="3200" dirty="0">
                <a:solidFill>
                  <a:srgbClr val="990000"/>
                </a:solidFill>
                <a:latin typeface="Serifa BT" pitchFamily="18" charset="0"/>
              </a:rPr>
              <a:t> </a:t>
            </a:r>
            <a:r>
              <a:rPr lang="en-US" sz="2800" dirty="0">
                <a:solidFill>
                  <a:srgbClr val="000099"/>
                </a:solidFill>
              </a:rPr>
              <a:t>OUR FEES</a:t>
            </a:r>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
        <p:nvSpPr>
          <p:cNvPr id="9" name="Rectangle 2">
            <a:extLst>
              <a:ext uri="{FF2B5EF4-FFF2-40B4-BE49-F238E27FC236}">
                <a16:creationId xmlns:a16="http://schemas.microsoft.com/office/drawing/2014/main" id="{EF1504A8-1830-4FD0-BE81-E21D5E49D522}"/>
              </a:ext>
            </a:extLst>
          </p:cNvPr>
          <p:cNvSpPr>
            <a:spLocks noGrp="1" noChangeArrowheads="1"/>
          </p:cNvSpPr>
          <p:nvPr>
            <p:ph type="title"/>
          </p:nvPr>
        </p:nvSpPr>
        <p:spPr>
          <a:xfrm>
            <a:off x="3429000" y="274638"/>
            <a:ext cx="5257800" cy="1143000"/>
          </a:xfrm>
        </p:spPr>
        <p:txBody>
          <a:bodyPr>
            <a:noAutofit/>
          </a:bodyPr>
          <a:lstStyle/>
          <a:p>
            <a:pPr eaLnBrk="1" hangingPunct="1">
              <a:defRPr/>
            </a:pPr>
            <a:r>
              <a:rPr lang="en-US" sz="4000" b="1" dirty="0">
                <a:solidFill>
                  <a:srgbClr val="990000"/>
                </a:solidFill>
                <a:effectLst>
                  <a:outerShdw blurRad="38100" dist="38100" dir="2700000" algn="tl">
                    <a:srgbClr val="000000"/>
                  </a:outerShdw>
                </a:effectLst>
                <a:latin typeface="Aktiv Grotesk XBold" panose="020B0803020202020204" pitchFamily="34" charset="0"/>
              </a:rPr>
              <a:t>PROPERTY </a:t>
            </a:r>
            <a:br>
              <a:rPr lang="en-US" sz="4000" b="1" dirty="0">
                <a:solidFill>
                  <a:srgbClr val="990000"/>
                </a:solidFill>
                <a:effectLst>
                  <a:outerShdw blurRad="38100" dist="38100" dir="2700000" algn="tl">
                    <a:srgbClr val="000000"/>
                  </a:outerShdw>
                </a:effectLst>
                <a:latin typeface="Aktiv Grotesk XBold" panose="020B0803020202020204" pitchFamily="34" charset="0"/>
              </a:rPr>
            </a:br>
            <a:r>
              <a:rPr lang="en-US" sz="4000" b="1" dirty="0">
                <a:solidFill>
                  <a:srgbClr val="990000"/>
                </a:solidFill>
                <a:effectLst>
                  <a:outerShdw blurRad="38100" dist="38100" dir="2700000" algn="tl">
                    <a:srgbClr val="000000"/>
                  </a:outerShdw>
                </a:effectLst>
                <a:latin typeface="Aktiv Grotesk XBold" panose="020B0803020202020204" pitchFamily="34" charset="0"/>
              </a:rPr>
              <a:t>MANAGEMENT</a:t>
            </a:r>
          </a:p>
        </p:txBody>
      </p:sp>
    </p:spTree>
    <p:extLst>
      <p:ext uri="{BB962C8B-B14F-4D97-AF65-F5344CB8AC3E}">
        <p14:creationId xmlns:p14="http://schemas.microsoft.com/office/powerpoint/2010/main" val="3801996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990600" y="2057400"/>
            <a:ext cx="7696200" cy="4251960"/>
          </a:xfrm>
        </p:spPr>
        <p:txBody>
          <a:bodyPr/>
          <a:lstStyle/>
          <a:p>
            <a:pPr eaLnBrk="1" hangingPunct="1">
              <a:buFontTx/>
              <a:buNone/>
            </a:pPr>
            <a:r>
              <a:rPr lang="en-US" dirty="0">
                <a:solidFill>
                  <a:srgbClr val="000099"/>
                </a:solidFill>
                <a:effectLst>
                  <a:outerShdw blurRad="38100" dist="38100" dir="2700000" algn="tl">
                    <a:srgbClr val="000000">
                      <a:alpha val="43137"/>
                    </a:srgbClr>
                  </a:outerShdw>
                </a:effectLst>
                <a:latin typeface="Aktiv Grotesk XBold" panose="020B0803020202020204" pitchFamily="34" charset="0"/>
                <a:cs typeface="Calibri" pitchFamily="34" charset="0"/>
              </a:rPr>
              <a:t>LEASING SUMMARY</a:t>
            </a:r>
          </a:p>
          <a:p>
            <a:pPr eaLnBrk="1" hangingPunct="1">
              <a:buClr>
                <a:srgbClr val="FFFF00"/>
              </a:buClr>
              <a:buFont typeface="Wingdings" pitchFamily="2" charset="2"/>
              <a:buNone/>
            </a:pPr>
            <a:endParaRPr lang="en-US" sz="1800" dirty="0">
              <a:solidFill>
                <a:schemeClr val="accent2"/>
              </a:solidFill>
              <a:latin typeface="Calibri" pitchFamily="34" charset="0"/>
              <a:cs typeface="Calibri" pitchFamily="34" charset="0"/>
            </a:endParaRPr>
          </a:p>
          <a:p>
            <a:pPr lvl="1" eaLnBrk="1" hangingPunct="1">
              <a:buClr>
                <a:schemeClr val="bg1"/>
              </a:buClr>
              <a:buSzPct val="100000"/>
              <a:buFont typeface="Wingdings" panose="05000000000000000000" pitchFamily="2" charset="2"/>
              <a:buChar char="ü"/>
            </a:pPr>
            <a:r>
              <a:rPr lang="en-US" b="1" dirty="0">
                <a:solidFill>
                  <a:srgbClr val="990000"/>
                </a:solidFill>
                <a:latin typeface="Calibri" pitchFamily="34" charset="0"/>
                <a:cs typeface="Calibri" pitchFamily="34" charset="0"/>
              </a:rPr>
              <a:t> </a:t>
            </a:r>
            <a:r>
              <a:rPr lang="en-US" b="1" dirty="0">
                <a:solidFill>
                  <a:srgbClr val="800000"/>
                </a:solidFill>
                <a:latin typeface="Calibri" pitchFamily="34" charset="0"/>
                <a:cs typeface="Calibri" pitchFamily="34" charset="0"/>
              </a:rPr>
              <a:t>Thorough Preparation</a:t>
            </a:r>
          </a:p>
          <a:p>
            <a:pPr marL="585216" lvl="1" indent="0" eaLnBrk="1" hangingPunct="1">
              <a:buClr>
                <a:schemeClr val="bg1"/>
              </a:buClr>
              <a:buSzPct val="100000"/>
              <a:buNone/>
            </a:pPr>
            <a:endParaRPr lang="en-US" sz="2000" b="1" dirty="0">
              <a:solidFill>
                <a:srgbClr val="800000"/>
              </a:solidFill>
              <a:latin typeface="Calibri" pitchFamily="34" charset="0"/>
              <a:cs typeface="Calibri" pitchFamily="34" charset="0"/>
            </a:endParaRPr>
          </a:p>
          <a:p>
            <a:pPr lvl="1" eaLnBrk="1" hangingPunct="1">
              <a:buClr>
                <a:schemeClr val="bg1"/>
              </a:buClr>
              <a:buSzPct val="100000"/>
              <a:buFont typeface="Wingdings" panose="05000000000000000000" pitchFamily="2" charset="2"/>
              <a:buChar char="ü"/>
            </a:pPr>
            <a:r>
              <a:rPr lang="en-US" b="1" dirty="0">
                <a:solidFill>
                  <a:srgbClr val="800000"/>
                </a:solidFill>
                <a:latin typeface="Calibri" pitchFamily="34" charset="0"/>
                <a:cs typeface="Calibri" pitchFamily="34" charset="0"/>
              </a:rPr>
              <a:t> Highly Effective Marketing</a:t>
            </a:r>
          </a:p>
          <a:p>
            <a:pPr lvl="1" eaLnBrk="1" hangingPunct="1">
              <a:buClr>
                <a:schemeClr val="bg1"/>
              </a:buClr>
              <a:buSzPct val="100000"/>
              <a:buFont typeface="Wingdings" panose="05000000000000000000" pitchFamily="2" charset="2"/>
              <a:buChar char="ü"/>
            </a:pPr>
            <a:endParaRPr lang="en-US" sz="2000" b="1" dirty="0">
              <a:solidFill>
                <a:srgbClr val="800000"/>
              </a:solidFill>
              <a:latin typeface="Calibri" pitchFamily="34" charset="0"/>
              <a:cs typeface="Calibri" pitchFamily="34" charset="0"/>
            </a:endParaRPr>
          </a:p>
          <a:p>
            <a:pPr lvl="1" eaLnBrk="1" hangingPunct="1">
              <a:buClr>
                <a:schemeClr val="bg1"/>
              </a:buClr>
              <a:buSzPct val="100000"/>
              <a:buFont typeface="Wingdings" panose="05000000000000000000" pitchFamily="2" charset="2"/>
              <a:buChar char="ü"/>
            </a:pPr>
            <a:r>
              <a:rPr lang="en-US" b="1" dirty="0">
                <a:solidFill>
                  <a:srgbClr val="800000"/>
                </a:solidFill>
                <a:latin typeface="Calibri" pitchFamily="34" charset="0"/>
                <a:cs typeface="Calibri" pitchFamily="34" charset="0"/>
              </a:rPr>
              <a:t> Application Screening &amp; Analysis</a:t>
            </a:r>
          </a:p>
          <a:p>
            <a:pPr lvl="1" eaLnBrk="1" hangingPunct="1">
              <a:buClr>
                <a:schemeClr val="bg1"/>
              </a:buClr>
              <a:buSzPct val="100000"/>
              <a:buFont typeface="Wingdings" panose="05000000000000000000" pitchFamily="2" charset="2"/>
              <a:buChar char="ü"/>
            </a:pPr>
            <a:endParaRPr lang="en-US" sz="2000" b="1" dirty="0">
              <a:solidFill>
                <a:srgbClr val="800000"/>
              </a:solidFill>
              <a:latin typeface="Calibri" pitchFamily="34" charset="0"/>
              <a:cs typeface="Calibri" pitchFamily="34" charset="0"/>
            </a:endParaRPr>
          </a:p>
          <a:p>
            <a:pPr lvl="1" eaLnBrk="1" hangingPunct="1">
              <a:buClr>
                <a:schemeClr val="bg1"/>
              </a:buClr>
              <a:buSzPct val="100000"/>
              <a:buFont typeface="Wingdings" panose="05000000000000000000" pitchFamily="2" charset="2"/>
              <a:buChar char="ü"/>
            </a:pPr>
            <a:r>
              <a:rPr lang="en-US" b="1" dirty="0">
                <a:solidFill>
                  <a:srgbClr val="800000"/>
                </a:solidFill>
                <a:latin typeface="Calibri" pitchFamily="34" charset="0"/>
                <a:cs typeface="Calibri" pitchFamily="34" charset="0"/>
              </a:rPr>
              <a:t> Proper Lease Execution</a:t>
            </a: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914400" y="2057400"/>
            <a:ext cx="7772400" cy="4251960"/>
          </a:xfrm>
        </p:spPr>
        <p:txBody>
          <a:bodyPr>
            <a:normAutofit lnSpcReduction="10000"/>
          </a:bodyPr>
          <a:lstStyle/>
          <a:p>
            <a:pPr eaLnBrk="1" hangingPunct="1">
              <a:buFontTx/>
              <a:buNone/>
            </a:pPr>
            <a:r>
              <a:rPr lang="en-US" b="1" dirty="0">
                <a:solidFill>
                  <a:srgbClr val="000099"/>
                </a:solidFill>
                <a:effectLst>
                  <a:outerShdw blurRad="38100" dist="38100" dir="2700000" algn="tl">
                    <a:srgbClr val="000000">
                      <a:alpha val="43137"/>
                    </a:srgbClr>
                  </a:outerShdw>
                </a:effectLst>
                <a:latin typeface="Aktiv Grotesk XBold" panose="020B0803020202020204" pitchFamily="34" charset="0"/>
                <a:cs typeface="Calibri" pitchFamily="34" charset="0"/>
              </a:rPr>
              <a:t>PROPERTY MANAGEMENT</a:t>
            </a:r>
          </a:p>
          <a:p>
            <a:pPr eaLnBrk="1" hangingPunct="1">
              <a:buClr>
                <a:srgbClr val="FFFF00"/>
              </a:buClr>
              <a:buFont typeface="Wingdings" pitchFamily="2" charset="2"/>
              <a:buNone/>
            </a:pPr>
            <a:endParaRPr lang="en-US" sz="1800" dirty="0">
              <a:solidFill>
                <a:srgbClr val="990000"/>
              </a:solidFill>
              <a:latin typeface="Calibri" pitchFamily="34" charset="0"/>
              <a:cs typeface="Calibri" pitchFamily="34" charset="0"/>
            </a:endParaRPr>
          </a:p>
          <a:p>
            <a:pPr lvl="1" eaLnBrk="1" hangingPunct="1">
              <a:buClr>
                <a:schemeClr val="bg1"/>
              </a:buClr>
              <a:buSzPct val="100000"/>
              <a:buFont typeface="Wingdings" panose="05000000000000000000" pitchFamily="2" charset="2"/>
              <a:buChar char="ü"/>
            </a:pPr>
            <a:r>
              <a:rPr lang="en-US" b="1">
                <a:solidFill>
                  <a:srgbClr val="800000"/>
                </a:solidFill>
                <a:latin typeface="Calibri" pitchFamily="34" charset="0"/>
                <a:cs typeface="Calibri" pitchFamily="34" charset="0"/>
              </a:rPr>
              <a:t>Annual </a:t>
            </a:r>
            <a:r>
              <a:rPr lang="en-US" b="1" dirty="0">
                <a:solidFill>
                  <a:srgbClr val="800000"/>
                </a:solidFill>
                <a:latin typeface="Calibri" pitchFamily="34" charset="0"/>
                <a:cs typeface="Calibri" pitchFamily="34" charset="0"/>
              </a:rPr>
              <a:t>Property Visits</a:t>
            </a:r>
          </a:p>
          <a:p>
            <a:pPr lvl="1" eaLnBrk="1" hangingPunct="1">
              <a:buClr>
                <a:schemeClr val="bg1"/>
              </a:buClr>
              <a:buSzPct val="100000"/>
              <a:buFont typeface="Wingdings" panose="05000000000000000000" pitchFamily="2" charset="2"/>
              <a:buChar char="ü"/>
            </a:pPr>
            <a:endParaRPr lang="en-US" sz="2000" b="1" dirty="0">
              <a:solidFill>
                <a:srgbClr val="800000"/>
              </a:solidFill>
              <a:latin typeface="Calibri" pitchFamily="34" charset="0"/>
              <a:cs typeface="Calibri" pitchFamily="34" charset="0"/>
            </a:endParaRPr>
          </a:p>
          <a:p>
            <a:pPr lvl="1" eaLnBrk="1" hangingPunct="1">
              <a:buClr>
                <a:schemeClr val="bg1"/>
              </a:buClr>
              <a:buSzPct val="100000"/>
              <a:buFont typeface="Wingdings" panose="05000000000000000000" pitchFamily="2" charset="2"/>
              <a:buChar char="ü"/>
            </a:pPr>
            <a:r>
              <a:rPr lang="en-US" b="1" dirty="0">
                <a:solidFill>
                  <a:srgbClr val="800000"/>
                </a:solidFill>
                <a:latin typeface="Calibri" pitchFamily="34" charset="0"/>
                <a:cs typeface="Calibri" pitchFamily="34" charset="0"/>
              </a:rPr>
              <a:t> Maintenance Call Evaluation &amp; Placement</a:t>
            </a:r>
          </a:p>
          <a:p>
            <a:pPr lvl="1" eaLnBrk="1" hangingPunct="1">
              <a:buClr>
                <a:schemeClr val="bg1"/>
              </a:buClr>
              <a:buSzPct val="100000"/>
              <a:buFont typeface="Wingdings" panose="05000000000000000000" pitchFamily="2" charset="2"/>
              <a:buChar char="ü"/>
            </a:pPr>
            <a:endParaRPr lang="en-US" sz="2000" b="1" dirty="0">
              <a:solidFill>
                <a:srgbClr val="800000"/>
              </a:solidFill>
              <a:latin typeface="Calibri" pitchFamily="34" charset="0"/>
              <a:cs typeface="Calibri" pitchFamily="34" charset="0"/>
            </a:endParaRPr>
          </a:p>
          <a:p>
            <a:pPr lvl="1" eaLnBrk="1" hangingPunct="1">
              <a:buClr>
                <a:schemeClr val="bg1"/>
              </a:buClr>
              <a:buSzPct val="100000"/>
              <a:buFont typeface="Wingdings" panose="05000000000000000000" pitchFamily="2" charset="2"/>
              <a:buChar char="ü"/>
            </a:pPr>
            <a:r>
              <a:rPr lang="en-US" b="1" dirty="0">
                <a:solidFill>
                  <a:srgbClr val="800000"/>
                </a:solidFill>
                <a:latin typeface="Calibri" pitchFamily="34" charset="0"/>
                <a:cs typeface="Calibri" pitchFamily="34" charset="0"/>
              </a:rPr>
              <a:t> Effective Collections</a:t>
            </a:r>
          </a:p>
          <a:p>
            <a:pPr lvl="1" eaLnBrk="1" hangingPunct="1">
              <a:buClr>
                <a:schemeClr val="bg1"/>
              </a:buClr>
              <a:buSzPct val="100000"/>
              <a:buFont typeface="Wingdings" panose="05000000000000000000" pitchFamily="2" charset="2"/>
              <a:buChar char="ü"/>
            </a:pPr>
            <a:endParaRPr lang="en-US" sz="2000" b="1" dirty="0">
              <a:solidFill>
                <a:srgbClr val="800000"/>
              </a:solidFill>
              <a:latin typeface="Calibri" pitchFamily="34" charset="0"/>
              <a:cs typeface="Calibri" pitchFamily="34" charset="0"/>
            </a:endParaRPr>
          </a:p>
          <a:p>
            <a:pPr lvl="1" eaLnBrk="1" hangingPunct="1">
              <a:buClr>
                <a:schemeClr val="bg1"/>
              </a:buClr>
              <a:buSzPct val="100000"/>
              <a:buFont typeface="Wingdings" panose="05000000000000000000" pitchFamily="2" charset="2"/>
              <a:buChar char="ü"/>
            </a:pPr>
            <a:r>
              <a:rPr lang="en-US" b="1" dirty="0">
                <a:solidFill>
                  <a:srgbClr val="800000"/>
                </a:solidFill>
                <a:latin typeface="Calibri" pitchFamily="34" charset="0"/>
                <a:cs typeface="Calibri" pitchFamily="34" charset="0"/>
              </a:rPr>
              <a:t>Comprehensive Accounting</a:t>
            </a:r>
          </a:p>
          <a:p>
            <a:pPr marL="585216" lvl="1" indent="0" eaLnBrk="1" hangingPunct="1">
              <a:buClr>
                <a:schemeClr val="bg1"/>
              </a:buClr>
              <a:buSzPct val="100000"/>
              <a:buNone/>
            </a:pPr>
            <a:endParaRPr lang="en-US" b="1" dirty="0">
              <a:solidFill>
                <a:srgbClr val="800000"/>
              </a:solidFill>
              <a:latin typeface="Calibri" pitchFamily="34" charset="0"/>
              <a:cs typeface="Calibri" pitchFamily="34" charset="0"/>
            </a:endParaRPr>
          </a:p>
          <a:p>
            <a:pPr lvl="1" eaLnBrk="1" hangingPunct="1">
              <a:buClr>
                <a:schemeClr val="bg1"/>
              </a:buClr>
              <a:buSzPct val="100000"/>
              <a:buFont typeface="Wingdings" panose="05000000000000000000" pitchFamily="2" charset="2"/>
              <a:buChar char="ü"/>
            </a:pPr>
            <a:r>
              <a:rPr lang="en-US" b="1" dirty="0">
                <a:solidFill>
                  <a:srgbClr val="800000"/>
                </a:solidFill>
                <a:latin typeface="Calibri" pitchFamily="34" charset="0"/>
                <a:cs typeface="Calibri" pitchFamily="34" charset="0"/>
              </a:rPr>
              <a:t>Administrative Support</a:t>
            </a:r>
          </a:p>
          <a:p>
            <a:pPr eaLnBrk="1" hangingPunct="1">
              <a:buFontTx/>
              <a:buNone/>
            </a:pPr>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457200" y="1981200"/>
            <a:ext cx="8229600" cy="4144963"/>
          </a:xfrm>
        </p:spPr>
        <p:txBody>
          <a:bodyPr/>
          <a:lstStyle/>
          <a:p>
            <a:pPr eaLnBrk="1" hangingPunct="1">
              <a:buFontTx/>
              <a:buNone/>
              <a:defRPr/>
            </a:pPr>
            <a:r>
              <a:rPr lang="en-US" sz="3200" dirty="0">
                <a:solidFill>
                  <a:srgbClr val="990000"/>
                </a:solidFill>
                <a:latin typeface="Calibri" pitchFamily="34" charset="0"/>
                <a:cs typeface="Calibri" pitchFamily="34" charset="0"/>
              </a:rPr>
              <a:t>If you do </a:t>
            </a:r>
            <a:r>
              <a:rPr lang="en-US" sz="3200" u="sng" dirty="0">
                <a:solidFill>
                  <a:srgbClr val="990000"/>
                </a:solidFill>
                <a:latin typeface="Calibri" pitchFamily="34" charset="0"/>
                <a:cs typeface="Calibri" pitchFamily="34" charset="0"/>
              </a:rPr>
              <a:t>not</a:t>
            </a:r>
            <a:r>
              <a:rPr lang="en-US" sz="3200" dirty="0">
                <a:solidFill>
                  <a:srgbClr val="990000"/>
                </a:solidFill>
                <a:latin typeface="Calibri" pitchFamily="34" charset="0"/>
                <a:cs typeface="Calibri" pitchFamily="34" charset="0"/>
              </a:rPr>
              <a:t> already have a tenant:</a:t>
            </a:r>
          </a:p>
          <a:p>
            <a:pPr eaLnBrk="1" hangingPunct="1">
              <a:buClr>
                <a:srgbClr val="990000"/>
              </a:buClr>
              <a:buFont typeface="Wingdings" pitchFamily="2" charset="2"/>
              <a:buNone/>
              <a:defRPr/>
            </a:pPr>
            <a:endParaRPr lang="en-US" sz="2000" dirty="0">
              <a:solidFill>
                <a:srgbClr val="990000"/>
              </a:solidFill>
              <a:latin typeface="Calibri" pitchFamily="34" charset="0"/>
              <a:cs typeface="Calibri" pitchFamily="34" charset="0"/>
            </a:endParaRPr>
          </a:p>
          <a:p>
            <a:pPr lvl="1" eaLnBrk="1" hangingPunct="1">
              <a:buClr>
                <a:srgbClr val="800000"/>
              </a:buClr>
              <a:buSzPct val="100000"/>
              <a:buFont typeface="Webdings" panose="05030102010509060703" pitchFamily="18" charset="2"/>
              <a:buChar char=""/>
              <a:defRPr/>
            </a:pPr>
            <a:r>
              <a:rPr lang="en-US" sz="2800" dirty="0">
                <a:solidFill>
                  <a:schemeClr val="bg1"/>
                </a:solidFill>
                <a:latin typeface="Calibri" pitchFamily="34" charset="0"/>
                <a:cs typeface="Calibri" pitchFamily="34" charset="0"/>
              </a:rPr>
              <a:t>Meet with an MMI Property Manager.</a:t>
            </a:r>
          </a:p>
          <a:p>
            <a:pPr lvl="1">
              <a:buClr>
                <a:srgbClr val="800000"/>
              </a:buClr>
              <a:buSzPct val="100000"/>
              <a:buFont typeface="Webdings" panose="05030102010509060703" pitchFamily="18" charset="2"/>
              <a:buChar char=""/>
              <a:defRPr/>
            </a:pPr>
            <a:endParaRPr lang="en-US" sz="1800" dirty="0">
              <a:solidFill>
                <a:schemeClr val="bg1"/>
              </a:solidFill>
              <a:latin typeface="Calibri" pitchFamily="34" charset="0"/>
              <a:cs typeface="Calibri" pitchFamily="34" charset="0"/>
            </a:endParaRPr>
          </a:p>
          <a:p>
            <a:pPr lvl="1" eaLnBrk="1" hangingPunct="1">
              <a:buClr>
                <a:srgbClr val="800000"/>
              </a:buClr>
              <a:buSzPct val="100000"/>
              <a:buFont typeface="Webdings" panose="05030102010509060703" pitchFamily="18" charset="2"/>
              <a:buChar char=""/>
              <a:defRPr/>
            </a:pPr>
            <a:r>
              <a:rPr lang="en-US" sz="2800" dirty="0">
                <a:solidFill>
                  <a:schemeClr val="bg1"/>
                </a:solidFill>
                <a:latin typeface="Calibri" pitchFamily="34" charset="0"/>
                <a:cs typeface="Calibri" pitchFamily="34" charset="0"/>
              </a:rPr>
              <a:t>Review rental </a:t>
            </a:r>
            <a:r>
              <a:rPr lang="en-US" sz="2800" dirty="0" err="1">
                <a:solidFill>
                  <a:schemeClr val="bg1"/>
                </a:solidFill>
                <a:latin typeface="Calibri" pitchFamily="34" charset="0"/>
                <a:cs typeface="Calibri" pitchFamily="34" charset="0"/>
              </a:rPr>
              <a:t>comparables</a:t>
            </a:r>
            <a:r>
              <a:rPr lang="en-US" sz="2800" dirty="0">
                <a:solidFill>
                  <a:schemeClr val="bg1"/>
                </a:solidFill>
                <a:latin typeface="Calibri" pitchFamily="34" charset="0"/>
                <a:cs typeface="Calibri" pitchFamily="34" charset="0"/>
              </a:rPr>
              <a:t> for pricing.</a:t>
            </a:r>
          </a:p>
          <a:p>
            <a:pPr lvl="1">
              <a:buClr>
                <a:srgbClr val="800000"/>
              </a:buClr>
              <a:buSzPct val="100000"/>
              <a:buFont typeface="Webdings" panose="05030102010509060703" pitchFamily="18" charset="2"/>
              <a:buChar char=""/>
              <a:defRPr/>
            </a:pPr>
            <a:endParaRPr lang="en-US" sz="1800" dirty="0">
              <a:solidFill>
                <a:schemeClr val="bg1"/>
              </a:solidFill>
              <a:latin typeface="Calibri" pitchFamily="34" charset="0"/>
              <a:cs typeface="Calibri" pitchFamily="34" charset="0"/>
            </a:endParaRPr>
          </a:p>
          <a:p>
            <a:pPr lvl="1" eaLnBrk="1" hangingPunct="1">
              <a:buClr>
                <a:srgbClr val="800000"/>
              </a:buClr>
              <a:buSzPct val="100000"/>
              <a:buFont typeface="Webdings" panose="05030102010509060703" pitchFamily="18" charset="2"/>
              <a:buChar char=""/>
              <a:defRPr/>
            </a:pPr>
            <a:r>
              <a:rPr lang="en-US" sz="2800" dirty="0">
                <a:solidFill>
                  <a:schemeClr val="bg1"/>
                </a:solidFill>
                <a:latin typeface="Calibri" pitchFamily="34" charset="0"/>
                <a:cs typeface="Calibri" pitchFamily="34" charset="0"/>
              </a:rPr>
              <a:t>Discuss condition and possible enhancements.</a:t>
            </a:r>
          </a:p>
          <a:p>
            <a:pPr lvl="1" eaLnBrk="1" hangingPunct="1">
              <a:buFontTx/>
              <a:buNone/>
              <a:defRPr/>
            </a:pPr>
            <a:endParaRPr lang="en-US" sz="2800" dirty="0">
              <a:solidFill>
                <a:srgbClr val="0033CC"/>
              </a:solidFill>
              <a:latin typeface="Calibri" pitchFamily="34" charset="0"/>
              <a:cs typeface="Calibri" pitchFamily="34" charset="0"/>
            </a:endParaRPr>
          </a:p>
          <a:p>
            <a:pPr eaLnBrk="1" hangingPunct="1">
              <a:buFontTx/>
              <a:buNone/>
              <a:defRPr/>
            </a:pPr>
            <a:r>
              <a:rPr lang="en-US" sz="1800" dirty="0">
                <a:solidFill>
                  <a:schemeClr val="accent2">
                    <a:lumMod val="75000"/>
                  </a:schemeClr>
                </a:solidFill>
                <a:latin typeface="Calibri" pitchFamily="34" charset="0"/>
                <a:cs typeface="Calibri" pitchFamily="34" charset="0"/>
                <a:hlinkClick r:id="rId3" action="ppaction://hlinksldjump"/>
              </a:rPr>
              <a:t>Was your property built before 1978?</a:t>
            </a:r>
            <a:endParaRPr lang="en-US" sz="1800" dirty="0">
              <a:solidFill>
                <a:schemeClr val="accent2">
                  <a:lumMod val="75000"/>
                </a:schemeClr>
              </a:solidFill>
              <a:latin typeface="Calibri" pitchFamily="34" charset="0"/>
              <a:cs typeface="Calibri" pitchFamily="34" charset="0"/>
            </a:endParaRPr>
          </a:p>
          <a:p>
            <a:pPr eaLnBrk="1" hangingPunct="1">
              <a:buFontTx/>
              <a:buNone/>
              <a:defRPr/>
            </a:pPr>
            <a:endParaRPr lang="en-US" sz="1600" dirty="0">
              <a:solidFill>
                <a:schemeClr val="accent2"/>
              </a:solidFill>
            </a:endParaRPr>
          </a:p>
        </p:txBody>
      </p:sp>
      <p:sp>
        <p:nvSpPr>
          <p:cNvPr id="6" name="Rectangle 5"/>
          <p:cNvSpPr>
            <a:spLocks noGrp="1" noChangeArrowheads="1"/>
          </p:cNvSpPr>
          <p:nvPr>
            <p:ph type="title"/>
          </p:nvPr>
        </p:nvSpPr>
        <p:spPr>
          <a:xfrm>
            <a:off x="5105400" y="274638"/>
            <a:ext cx="3581400" cy="1143000"/>
          </a:xfrm>
        </p:spPr>
        <p:txBody>
          <a:bodyPr>
            <a:noAutofit/>
          </a:bodyPr>
          <a:lstStyle/>
          <a:p>
            <a:pPr eaLnBrk="1" hangingPunct="1"/>
            <a:r>
              <a:rPr lang="en-US" sz="4000" b="1" dirty="0">
                <a:solidFill>
                  <a:srgbClr val="000099"/>
                </a:solidFill>
              </a:rPr>
              <a:t>Getting Started</a:t>
            </a:r>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457200" y="2057400"/>
            <a:ext cx="8229600" cy="4068763"/>
          </a:xfrm>
        </p:spPr>
        <p:txBody>
          <a:bodyPr>
            <a:normAutofit fontScale="92500" lnSpcReduction="10000"/>
          </a:bodyPr>
          <a:lstStyle/>
          <a:p>
            <a:pPr eaLnBrk="1" hangingPunct="1">
              <a:buFontTx/>
              <a:buNone/>
            </a:pPr>
            <a:r>
              <a:rPr lang="en-US" sz="3200" dirty="0">
                <a:solidFill>
                  <a:srgbClr val="990000"/>
                </a:solidFill>
                <a:latin typeface="Calibri" pitchFamily="34" charset="0"/>
                <a:cs typeface="Calibri" pitchFamily="34" charset="0"/>
              </a:rPr>
              <a:t>If you do </a:t>
            </a:r>
            <a:r>
              <a:rPr lang="en-US" sz="3200" u="sng" dirty="0">
                <a:solidFill>
                  <a:srgbClr val="990000"/>
                </a:solidFill>
                <a:latin typeface="Calibri" pitchFamily="34" charset="0"/>
                <a:cs typeface="Calibri" pitchFamily="34" charset="0"/>
              </a:rPr>
              <a:t>not</a:t>
            </a:r>
            <a:r>
              <a:rPr lang="en-US" sz="3200" dirty="0">
                <a:solidFill>
                  <a:srgbClr val="990000"/>
                </a:solidFill>
                <a:latin typeface="Calibri" pitchFamily="34" charset="0"/>
                <a:cs typeface="Calibri" pitchFamily="34" charset="0"/>
              </a:rPr>
              <a:t> already have a tenant:</a:t>
            </a:r>
          </a:p>
          <a:p>
            <a:pPr eaLnBrk="1" hangingPunct="1">
              <a:buFontTx/>
              <a:buNone/>
            </a:pPr>
            <a:endParaRPr lang="en-US" sz="1600" dirty="0">
              <a:solidFill>
                <a:srgbClr val="990000"/>
              </a:solidFill>
              <a:latin typeface="Calibri" pitchFamily="34" charset="0"/>
              <a:cs typeface="Calibri" pitchFamily="34" charset="0"/>
            </a:endParaRPr>
          </a:p>
          <a:p>
            <a:pPr lvl="1" eaLnBrk="1" hangingPunct="1">
              <a:buClr>
                <a:srgbClr val="990000"/>
              </a:buClr>
              <a:buSzPct val="100000"/>
              <a:buFont typeface="Webdings" panose="05030102010509060703" pitchFamily="18" charset="2"/>
              <a:buChar char=""/>
            </a:pPr>
            <a:r>
              <a:rPr lang="en-US" sz="2800" dirty="0">
                <a:solidFill>
                  <a:schemeClr val="bg1"/>
                </a:solidFill>
                <a:latin typeface="Calibri" pitchFamily="34" charset="0"/>
                <a:cs typeface="Calibri" pitchFamily="34" charset="0"/>
              </a:rPr>
              <a:t>Complete rental listing &amp; associated documents.</a:t>
            </a:r>
            <a:br>
              <a:rPr lang="en-US" sz="2800" dirty="0">
                <a:solidFill>
                  <a:schemeClr val="bg1"/>
                </a:solidFill>
                <a:latin typeface="Calibri" pitchFamily="34" charset="0"/>
                <a:cs typeface="Calibri" pitchFamily="34" charset="0"/>
              </a:rPr>
            </a:br>
            <a:r>
              <a:rPr lang="en-US" sz="2000" dirty="0">
                <a:solidFill>
                  <a:schemeClr val="bg1"/>
                </a:solidFill>
                <a:latin typeface="Calibri" pitchFamily="34" charset="0"/>
                <a:cs typeface="Calibri" pitchFamily="34" charset="0"/>
              </a:rPr>
              <a:t>(a listing is contained within the management agreement)</a:t>
            </a:r>
          </a:p>
          <a:p>
            <a:pPr lvl="1">
              <a:buClr>
                <a:srgbClr val="990000"/>
              </a:buClr>
              <a:buSzPct val="100000"/>
              <a:buFont typeface="Webdings" panose="05030102010509060703" pitchFamily="18" charset="2"/>
              <a:buChar char=""/>
            </a:pPr>
            <a:endParaRPr lang="en-US" sz="1600" dirty="0">
              <a:solidFill>
                <a:schemeClr val="bg1"/>
              </a:solidFill>
              <a:latin typeface="Calibri" pitchFamily="34" charset="0"/>
              <a:cs typeface="Calibri" pitchFamily="34" charset="0"/>
            </a:endParaRPr>
          </a:p>
          <a:p>
            <a:pPr lvl="1">
              <a:buClr>
                <a:srgbClr val="990000"/>
              </a:buClr>
              <a:buSzPct val="100000"/>
              <a:buFont typeface="Webdings" panose="05030102010509060703" pitchFamily="18" charset="2"/>
              <a:buChar char=""/>
            </a:pPr>
            <a:r>
              <a:rPr lang="en-US" sz="2800" dirty="0">
                <a:solidFill>
                  <a:schemeClr val="bg1"/>
                </a:solidFill>
                <a:latin typeface="Calibri" pitchFamily="34" charset="0"/>
                <a:cs typeface="Calibri" pitchFamily="34" charset="0"/>
              </a:rPr>
              <a:t>Arrange for lead testing </a:t>
            </a:r>
            <a:r>
              <a:rPr lang="en-US" sz="2100" dirty="0">
                <a:solidFill>
                  <a:schemeClr val="bg1"/>
                </a:solidFill>
                <a:latin typeface="Calibri" pitchFamily="34" charset="0"/>
                <a:cs typeface="Calibri" pitchFamily="34" charset="0"/>
              </a:rPr>
              <a:t>(pre-1978 construction), </a:t>
            </a:r>
            <a:r>
              <a:rPr lang="en-US" sz="2800" dirty="0">
                <a:solidFill>
                  <a:schemeClr val="bg1"/>
                </a:solidFill>
                <a:latin typeface="Calibri" pitchFamily="34" charset="0"/>
                <a:cs typeface="Calibri" pitchFamily="34" charset="0"/>
              </a:rPr>
              <a:t>sign, lockbox/showing.</a:t>
            </a:r>
          </a:p>
          <a:p>
            <a:pPr marL="585216" lvl="1" indent="0" eaLnBrk="1" hangingPunct="1">
              <a:buClr>
                <a:srgbClr val="990000"/>
              </a:buClr>
              <a:buSzPct val="100000"/>
              <a:buNone/>
            </a:pPr>
            <a:endParaRPr lang="en-US" sz="2800" dirty="0">
              <a:solidFill>
                <a:schemeClr val="bg1"/>
              </a:solidFill>
              <a:latin typeface="Calibri" pitchFamily="34" charset="0"/>
              <a:cs typeface="Calibri" pitchFamily="34" charset="0"/>
            </a:endParaRPr>
          </a:p>
          <a:p>
            <a:pPr lvl="1" eaLnBrk="1" hangingPunct="1">
              <a:spcBef>
                <a:spcPts val="0"/>
              </a:spcBef>
              <a:buClr>
                <a:srgbClr val="990000"/>
              </a:buClr>
              <a:buSzPct val="100000"/>
              <a:buFont typeface="Webdings" panose="05030102010509060703" pitchFamily="18" charset="2"/>
              <a:buChar char=""/>
            </a:pPr>
            <a:r>
              <a:rPr lang="en-US" sz="2800" dirty="0">
                <a:solidFill>
                  <a:schemeClr val="bg1"/>
                </a:solidFill>
                <a:latin typeface="Calibri" pitchFamily="34" charset="0"/>
                <a:cs typeface="Calibri" pitchFamily="34" charset="0"/>
              </a:rPr>
              <a:t>Provide key and rental license (or application).</a:t>
            </a:r>
          </a:p>
          <a:p>
            <a:pPr lvl="1" eaLnBrk="1" hangingPunct="1">
              <a:buClr>
                <a:srgbClr val="990000"/>
              </a:buClr>
              <a:buSzPct val="100000"/>
              <a:buFont typeface="Webdings" panose="05030102010509060703" pitchFamily="18" charset="2"/>
              <a:buChar char=""/>
            </a:pPr>
            <a:endParaRPr lang="en-US" sz="1800" dirty="0">
              <a:solidFill>
                <a:schemeClr val="bg1"/>
              </a:solidFill>
              <a:latin typeface="Calibri" pitchFamily="34" charset="0"/>
              <a:cs typeface="Calibri" pitchFamily="34" charset="0"/>
            </a:endParaRPr>
          </a:p>
          <a:p>
            <a:pPr lvl="1" eaLnBrk="1" hangingPunct="1">
              <a:buClr>
                <a:srgbClr val="990000"/>
              </a:buClr>
              <a:buSzPct val="100000"/>
              <a:buFont typeface="Webdings" panose="05030102010509060703" pitchFamily="18" charset="2"/>
              <a:buChar char=""/>
            </a:pPr>
            <a:r>
              <a:rPr lang="en-US" sz="2800" dirty="0">
                <a:solidFill>
                  <a:schemeClr val="bg1"/>
                </a:solidFill>
                <a:latin typeface="Calibri" pitchFamily="34" charset="0"/>
                <a:cs typeface="Calibri" pitchFamily="34" charset="0"/>
              </a:rPr>
              <a:t>Your MMI property manager can begin marketing.</a:t>
            </a:r>
          </a:p>
        </p:txBody>
      </p:sp>
      <p:sp>
        <p:nvSpPr>
          <p:cNvPr id="6" name="Rectangle 5"/>
          <p:cNvSpPr>
            <a:spLocks noGrp="1" noChangeArrowheads="1"/>
          </p:cNvSpPr>
          <p:nvPr>
            <p:ph type="title"/>
          </p:nvPr>
        </p:nvSpPr>
        <p:spPr>
          <a:xfrm>
            <a:off x="5105400" y="274638"/>
            <a:ext cx="3581400" cy="1143000"/>
          </a:xfrm>
        </p:spPr>
        <p:txBody>
          <a:bodyPr>
            <a:noAutofit/>
          </a:bodyPr>
          <a:lstStyle/>
          <a:p>
            <a:pPr eaLnBrk="1" hangingPunct="1"/>
            <a:r>
              <a:rPr lang="en-US" sz="4000" b="1" dirty="0">
                <a:solidFill>
                  <a:srgbClr val="000099"/>
                </a:solidFill>
              </a:rPr>
              <a:t>Getting Started</a:t>
            </a: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sz="3600" dirty="0">
                <a:solidFill>
                  <a:srgbClr val="990000"/>
                </a:solidFill>
                <a:effectLst>
                  <a:outerShdw blurRad="38100" dist="38100" dir="2700000" algn="tl">
                    <a:srgbClr val="000000"/>
                  </a:outerShdw>
                </a:effectLst>
              </a:rPr>
              <a:t>Industry Background &amp; Service</a:t>
            </a:r>
          </a:p>
        </p:txBody>
      </p:sp>
      <p:sp>
        <p:nvSpPr>
          <p:cNvPr id="7171" name="Rectangle 3"/>
          <p:cNvSpPr>
            <a:spLocks noGrp="1" noChangeArrowheads="1"/>
          </p:cNvSpPr>
          <p:nvPr>
            <p:ph idx="1"/>
          </p:nvPr>
        </p:nvSpPr>
        <p:spPr>
          <a:xfrm>
            <a:off x="533400" y="1600200"/>
            <a:ext cx="8229600" cy="4953000"/>
          </a:xfrm>
        </p:spPr>
        <p:txBody>
          <a:bodyPr>
            <a:normAutofit fontScale="85000" lnSpcReduction="20000"/>
          </a:bodyPr>
          <a:lstStyle/>
          <a:p>
            <a:pPr eaLnBrk="1" hangingPunct="1">
              <a:lnSpc>
                <a:spcPct val="90000"/>
              </a:lnSpc>
              <a:buFontTx/>
              <a:buNone/>
            </a:pPr>
            <a:r>
              <a:rPr lang="en-US" sz="2200" b="1" dirty="0">
                <a:solidFill>
                  <a:srgbClr val="002060"/>
                </a:solidFill>
                <a:latin typeface="Calibri" panose="020F0502020204030204" pitchFamily="34" charset="0"/>
              </a:rPr>
              <a:t>Chris Majerle, President/CEO</a:t>
            </a:r>
          </a:p>
          <a:p>
            <a:pPr eaLnBrk="1" hangingPunct="1">
              <a:lnSpc>
                <a:spcPct val="90000"/>
              </a:lnSpc>
              <a:buFontTx/>
              <a:buNone/>
            </a:pPr>
            <a:r>
              <a:rPr lang="en-US" sz="1100" b="1" dirty="0">
                <a:solidFill>
                  <a:srgbClr val="800000"/>
                </a:solidFill>
                <a:latin typeface="Calibri" panose="020F0502020204030204" pitchFamily="34" charset="0"/>
              </a:rPr>
              <a:t>REALTOR® Emeritus, GRI, CMCA, AMS, PCAM</a:t>
            </a:r>
            <a:endParaRPr lang="en-US" sz="1100" b="1" dirty="0">
              <a:solidFill>
                <a:srgbClr val="800000"/>
              </a:solidFill>
              <a:latin typeface="Calibri" pitchFamily="34" charset="0"/>
              <a:cs typeface="Calibri" pitchFamily="34" charset="0"/>
            </a:endParaRPr>
          </a:p>
          <a:p>
            <a:pPr eaLnBrk="1" hangingPunct="1">
              <a:lnSpc>
                <a:spcPct val="90000"/>
              </a:lnSpc>
              <a:buFontTx/>
              <a:buNone/>
            </a:pPr>
            <a:endParaRPr lang="en-US" sz="1000" b="1" dirty="0">
              <a:solidFill>
                <a:schemeClr val="bg1"/>
              </a:solidFill>
              <a:latin typeface="Calibri" pitchFamily="34" charset="0"/>
              <a:cs typeface="Calibri" pitchFamily="34" charset="0"/>
            </a:endParaRPr>
          </a:p>
          <a:p>
            <a:pPr lvl="1" eaLnBrk="1" hangingPunct="1">
              <a:lnSpc>
                <a:spcPct val="120000"/>
              </a:lnSpc>
            </a:pPr>
            <a:r>
              <a:rPr lang="en-US" sz="1400" dirty="0">
                <a:solidFill>
                  <a:schemeClr val="bg1"/>
                </a:solidFill>
                <a:latin typeface="Calibri" pitchFamily="34" charset="0"/>
                <a:cs typeface="Calibri" pitchFamily="34" charset="0"/>
              </a:rPr>
              <a:t>More than 40 years’ industry experience</a:t>
            </a:r>
          </a:p>
          <a:p>
            <a:pPr lvl="1" eaLnBrk="1" hangingPunct="1">
              <a:lnSpc>
                <a:spcPct val="120000"/>
              </a:lnSpc>
            </a:pPr>
            <a:r>
              <a:rPr lang="en-US" sz="1400" dirty="0">
                <a:solidFill>
                  <a:schemeClr val="bg1"/>
                </a:solidFill>
                <a:latin typeface="Calibri" pitchFamily="34" charset="0"/>
                <a:cs typeface="Calibri" pitchFamily="34" charset="0"/>
              </a:rPr>
              <a:t>Founder &amp; CEO of MMI since 1987</a:t>
            </a:r>
          </a:p>
          <a:p>
            <a:pPr lvl="1">
              <a:lnSpc>
                <a:spcPct val="120000"/>
              </a:lnSpc>
            </a:pPr>
            <a:r>
              <a:rPr lang="en-US" sz="1400" dirty="0">
                <a:solidFill>
                  <a:schemeClr val="bg1"/>
                </a:solidFill>
                <a:latin typeface="Calibri" pitchFamily="34" charset="0"/>
                <a:cs typeface="Calibri" pitchFamily="34" charset="0"/>
              </a:rPr>
              <a:t>Author and Instructor for MD Real Estate Commission-approved license CE class “The ABCs of Rentals” </a:t>
            </a:r>
          </a:p>
          <a:p>
            <a:pPr lvl="1">
              <a:lnSpc>
                <a:spcPct val="120000"/>
              </a:lnSpc>
            </a:pPr>
            <a:r>
              <a:rPr lang="en-US" sz="1400" dirty="0">
                <a:solidFill>
                  <a:schemeClr val="bg1"/>
                </a:solidFill>
                <a:latin typeface="Calibri" pitchFamily="34" charset="0"/>
                <a:cs typeface="Calibri" pitchFamily="34" charset="0"/>
              </a:rPr>
              <a:t>2006 Rising Star recipient for outstanding volunteer work – Washington Metro Chapter of Community Associations Institution (WMCCAI)</a:t>
            </a:r>
          </a:p>
          <a:p>
            <a:pPr lvl="1">
              <a:lnSpc>
                <a:spcPct val="120000"/>
              </a:lnSpc>
            </a:pPr>
            <a:r>
              <a:rPr lang="en-US" sz="1400" dirty="0">
                <a:solidFill>
                  <a:schemeClr val="bg1"/>
                </a:solidFill>
                <a:latin typeface="Calibri" pitchFamily="34" charset="0"/>
                <a:cs typeface="Calibri" pitchFamily="34" charset="0"/>
              </a:rPr>
              <a:t>2015 Public Advocate Award from WMCCAI</a:t>
            </a:r>
          </a:p>
          <a:p>
            <a:pPr lvl="1">
              <a:lnSpc>
                <a:spcPct val="90000"/>
              </a:lnSpc>
            </a:pPr>
            <a:endParaRPr lang="en-US" sz="1100" dirty="0">
              <a:solidFill>
                <a:schemeClr val="bg1"/>
              </a:solidFill>
              <a:latin typeface="Calibri" pitchFamily="34" charset="0"/>
              <a:cs typeface="Calibri" pitchFamily="34" charset="0"/>
            </a:endParaRPr>
          </a:p>
          <a:p>
            <a:pPr marL="585216" lvl="1" indent="0">
              <a:lnSpc>
                <a:spcPct val="90000"/>
              </a:lnSpc>
              <a:buNone/>
            </a:pPr>
            <a:r>
              <a:rPr lang="en-US" sz="1100" dirty="0">
                <a:solidFill>
                  <a:schemeClr val="bg1"/>
                </a:solidFill>
                <a:latin typeface="Calibri" pitchFamily="34" charset="0"/>
                <a:cs typeface="Calibri" pitchFamily="34" charset="0"/>
              </a:rPr>
              <a:t>CURRENT</a:t>
            </a:r>
          </a:p>
          <a:p>
            <a:pPr lvl="1">
              <a:lnSpc>
                <a:spcPct val="120000"/>
              </a:lnSpc>
            </a:pPr>
            <a:r>
              <a:rPr lang="en-US" sz="1400" dirty="0">
                <a:solidFill>
                  <a:schemeClr val="bg1"/>
                </a:solidFill>
                <a:latin typeface="Calibri" pitchFamily="34" charset="0"/>
                <a:cs typeface="Calibri" pitchFamily="34" charset="0"/>
              </a:rPr>
              <a:t>Board:  Hanover Office Park Condo  (past president, past treasurer)</a:t>
            </a:r>
          </a:p>
          <a:p>
            <a:pPr lvl="1">
              <a:lnSpc>
                <a:spcPct val="120000"/>
              </a:lnSpc>
            </a:pPr>
            <a:r>
              <a:rPr lang="en-US" sz="1400" dirty="0">
                <a:solidFill>
                  <a:schemeClr val="bg1"/>
                </a:solidFill>
                <a:latin typeface="Calibri" pitchFamily="34" charset="0"/>
                <a:cs typeface="Calibri" pitchFamily="34" charset="0"/>
              </a:rPr>
              <a:t>Member:  CAI Maryland Legislative Action Committee, CAI Legislative Committee</a:t>
            </a:r>
          </a:p>
          <a:p>
            <a:pPr lvl="1">
              <a:lnSpc>
                <a:spcPct val="120000"/>
              </a:lnSpc>
            </a:pPr>
            <a:r>
              <a:rPr lang="en-US" sz="1400" dirty="0">
                <a:solidFill>
                  <a:schemeClr val="bg1"/>
                </a:solidFill>
                <a:latin typeface="Calibri" pitchFamily="34" charset="0"/>
                <a:cs typeface="Calibri" pitchFamily="34" charset="0"/>
              </a:rPr>
              <a:t>Commissioner: Montgomery County Commission on Common Ownership Communities</a:t>
            </a:r>
          </a:p>
          <a:p>
            <a:pPr lvl="1">
              <a:lnSpc>
                <a:spcPct val="90000"/>
              </a:lnSpc>
            </a:pPr>
            <a:endParaRPr lang="en-US" sz="400" dirty="0">
              <a:solidFill>
                <a:schemeClr val="bg1"/>
              </a:solidFill>
              <a:latin typeface="Calibri" pitchFamily="34" charset="0"/>
              <a:cs typeface="Calibri" pitchFamily="34" charset="0"/>
            </a:endParaRPr>
          </a:p>
          <a:p>
            <a:pPr marL="585216" lvl="1" indent="0" eaLnBrk="1" hangingPunct="1">
              <a:lnSpc>
                <a:spcPct val="90000"/>
              </a:lnSpc>
              <a:buNone/>
            </a:pPr>
            <a:endParaRPr lang="en-US" sz="200" dirty="0">
              <a:solidFill>
                <a:schemeClr val="bg1"/>
              </a:solidFill>
              <a:latin typeface="Calibri" pitchFamily="34" charset="0"/>
              <a:cs typeface="Calibri" pitchFamily="34" charset="0"/>
            </a:endParaRPr>
          </a:p>
          <a:p>
            <a:pPr marL="585216" lvl="1" indent="0">
              <a:lnSpc>
                <a:spcPct val="90000"/>
              </a:lnSpc>
              <a:buNone/>
            </a:pPr>
            <a:r>
              <a:rPr lang="en-US" sz="1100" dirty="0">
                <a:solidFill>
                  <a:schemeClr val="bg1"/>
                </a:solidFill>
                <a:latin typeface="Calibri" pitchFamily="34" charset="0"/>
                <a:cs typeface="Calibri" pitchFamily="34" charset="0"/>
              </a:rPr>
              <a:t>PAST</a:t>
            </a:r>
          </a:p>
          <a:p>
            <a:pPr lvl="1">
              <a:lnSpc>
                <a:spcPct val="120000"/>
              </a:lnSpc>
            </a:pPr>
            <a:r>
              <a:rPr lang="en-US" sz="1400" dirty="0">
                <a:solidFill>
                  <a:schemeClr val="bg1"/>
                </a:solidFill>
                <a:latin typeface="Calibri" pitchFamily="34" charset="0"/>
                <a:cs typeface="Calibri" pitchFamily="34" charset="0"/>
              </a:rPr>
              <a:t>Chair: Prince George’s Association of REALTORS® Property Management Committee subcommittee to review and update all rental-related forms (5 years)</a:t>
            </a:r>
          </a:p>
          <a:p>
            <a:pPr lvl="1">
              <a:lnSpc>
                <a:spcPct val="120000"/>
              </a:lnSpc>
            </a:pPr>
            <a:r>
              <a:rPr lang="en-US" sz="1400" dirty="0">
                <a:solidFill>
                  <a:schemeClr val="bg1"/>
                </a:solidFill>
                <a:latin typeface="Calibri" pitchFamily="34" charset="0"/>
                <a:cs typeface="Calibri" pitchFamily="34" charset="0"/>
              </a:rPr>
              <a:t>Chair: Greater Capitol Area Association of REALTORS ® Property Management </a:t>
            </a:r>
            <a:r>
              <a:rPr lang="en-US" sz="1400" dirty="0" err="1">
                <a:solidFill>
                  <a:schemeClr val="bg1"/>
                </a:solidFill>
                <a:latin typeface="Calibri" pitchFamily="34" charset="0"/>
                <a:cs typeface="Calibri" pitchFamily="34" charset="0"/>
              </a:rPr>
              <a:t>Commitee</a:t>
            </a:r>
            <a:r>
              <a:rPr lang="en-US" sz="1400" dirty="0">
                <a:solidFill>
                  <a:schemeClr val="bg1"/>
                </a:solidFill>
                <a:latin typeface="Calibri" pitchFamily="34" charset="0"/>
                <a:cs typeface="Calibri" pitchFamily="34" charset="0"/>
              </a:rPr>
              <a:t> </a:t>
            </a:r>
          </a:p>
          <a:p>
            <a:pPr lvl="1">
              <a:lnSpc>
                <a:spcPct val="120000"/>
              </a:lnSpc>
            </a:pPr>
            <a:r>
              <a:rPr lang="en-US" sz="1400" dirty="0">
                <a:solidFill>
                  <a:schemeClr val="bg1"/>
                </a:solidFill>
                <a:latin typeface="Calibri" pitchFamily="34" charset="0"/>
                <a:cs typeface="Calibri" pitchFamily="34" charset="0"/>
              </a:rPr>
              <a:t>Member: Prince George’s Association of REALTORS® Forms Committee,  Arbitration Committee</a:t>
            </a:r>
          </a:p>
          <a:p>
            <a:pPr lvl="1">
              <a:lnSpc>
                <a:spcPct val="120000"/>
              </a:lnSpc>
            </a:pPr>
            <a:r>
              <a:rPr lang="en-US" sz="1400" dirty="0">
                <a:solidFill>
                  <a:schemeClr val="bg1"/>
                </a:solidFill>
                <a:latin typeface="Calibri" pitchFamily="34" charset="0"/>
                <a:cs typeface="Calibri" pitchFamily="34" charset="0"/>
              </a:rPr>
              <a:t>Member: WMCCAI Publications Committee  and Author of numerous published articles  including “Reviving your Relic” (about rescuing financially distressed community associations), “The Housing Bubble” and its effects on the Community Association, “A Hole in the Ground” about maximizing the value of a community pool</a:t>
            </a:r>
          </a:p>
          <a:p>
            <a:pPr lvl="1">
              <a:lnSpc>
                <a:spcPct val="120000"/>
              </a:lnSpc>
            </a:pPr>
            <a:r>
              <a:rPr lang="en-US" sz="1400" dirty="0">
                <a:solidFill>
                  <a:schemeClr val="bg1"/>
                </a:solidFill>
                <a:latin typeface="Calibri" pitchFamily="34" charset="0"/>
                <a:cs typeface="Calibri" pitchFamily="34" charset="0"/>
              </a:rPr>
              <a:t>Member: CAI Maryland Legislative Action Committee</a:t>
            </a:r>
          </a:p>
          <a:p>
            <a:pPr lvl="1">
              <a:lnSpc>
                <a:spcPct val="120000"/>
              </a:lnSpc>
            </a:pPr>
            <a:r>
              <a:rPr lang="en-US" sz="1400" dirty="0">
                <a:solidFill>
                  <a:schemeClr val="bg1"/>
                </a:solidFill>
                <a:latin typeface="Calibri" pitchFamily="34" charset="0"/>
                <a:cs typeface="Calibri" pitchFamily="34" charset="0"/>
              </a:rPr>
              <a:t>Treasurer:  </a:t>
            </a:r>
            <a:r>
              <a:rPr lang="en-US" sz="1400" dirty="0" err="1">
                <a:solidFill>
                  <a:schemeClr val="bg1"/>
                </a:solidFill>
                <a:latin typeface="Calibri" pitchFamily="34" charset="0"/>
                <a:cs typeface="Calibri" pitchFamily="34" charset="0"/>
              </a:rPr>
              <a:t>Middlebridge</a:t>
            </a:r>
            <a:r>
              <a:rPr lang="en-US" sz="1400" dirty="0">
                <a:solidFill>
                  <a:schemeClr val="bg1"/>
                </a:solidFill>
                <a:latin typeface="Calibri" pitchFamily="34" charset="0"/>
                <a:cs typeface="Calibri" pitchFamily="34" charset="0"/>
              </a:rPr>
              <a:t> Village HOA , Hanover Office Park Condo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5"/>
          <p:cNvSpPr>
            <a:spLocks noGrp="1" noChangeArrowheads="1"/>
          </p:cNvSpPr>
          <p:nvPr>
            <p:ph type="title"/>
          </p:nvPr>
        </p:nvSpPr>
        <p:spPr>
          <a:xfrm>
            <a:off x="5105400" y="274638"/>
            <a:ext cx="3581400" cy="1143000"/>
          </a:xfrm>
        </p:spPr>
        <p:txBody>
          <a:bodyPr>
            <a:noAutofit/>
          </a:bodyPr>
          <a:lstStyle/>
          <a:p>
            <a:pPr eaLnBrk="1" hangingPunct="1"/>
            <a:r>
              <a:rPr lang="en-US" sz="4000" b="0" dirty="0">
                <a:solidFill>
                  <a:srgbClr val="000099"/>
                </a:solidFill>
              </a:rPr>
              <a:t>Getting Started</a:t>
            </a:r>
          </a:p>
        </p:txBody>
      </p:sp>
      <p:sp>
        <p:nvSpPr>
          <p:cNvPr id="37890" name="Rectangle 3"/>
          <p:cNvSpPr>
            <a:spLocks noGrp="1" noChangeArrowheads="1"/>
          </p:cNvSpPr>
          <p:nvPr>
            <p:ph idx="1"/>
          </p:nvPr>
        </p:nvSpPr>
        <p:spPr>
          <a:xfrm>
            <a:off x="457200" y="1905000"/>
            <a:ext cx="8229600" cy="4404360"/>
          </a:xfrm>
        </p:spPr>
        <p:txBody>
          <a:bodyPr>
            <a:normAutofit/>
          </a:bodyPr>
          <a:lstStyle/>
          <a:p>
            <a:pPr eaLnBrk="1" hangingPunct="1">
              <a:buFontTx/>
              <a:buNone/>
            </a:pPr>
            <a:r>
              <a:rPr lang="en-US" sz="3200" dirty="0">
                <a:solidFill>
                  <a:srgbClr val="990000"/>
                </a:solidFill>
                <a:latin typeface="Calibri" pitchFamily="34" charset="0"/>
                <a:cs typeface="Calibri" pitchFamily="34" charset="0"/>
              </a:rPr>
              <a:t>If you DO already have a tenant:</a:t>
            </a:r>
          </a:p>
          <a:p>
            <a:pPr eaLnBrk="1" hangingPunct="1">
              <a:buFontTx/>
              <a:buNone/>
            </a:pPr>
            <a:endParaRPr lang="en-US" sz="2000" dirty="0">
              <a:solidFill>
                <a:srgbClr val="990000"/>
              </a:solidFill>
              <a:latin typeface="Calibri" pitchFamily="34" charset="0"/>
              <a:cs typeface="Calibri" pitchFamily="34" charset="0"/>
            </a:endParaRPr>
          </a:p>
          <a:p>
            <a:pPr lvl="1" eaLnBrk="1" hangingPunct="1">
              <a:buClr>
                <a:srgbClr val="990000"/>
              </a:buClr>
              <a:buSzPct val="100000"/>
              <a:buFont typeface="Webdings" panose="05030102010509060703" pitchFamily="18" charset="2"/>
              <a:buChar char=""/>
            </a:pPr>
            <a:r>
              <a:rPr lang="en-US" sz="2800" dirty="0">
                <a:solidFill>
                  <a:schemeClr val="bg1"/>
                </a:solidFill>
                <a:latin typeface="Calibri" pitchFamily="34" charset="0"/>
                <a:cs typeface="Calibri" pitchFamily="34" charset="0"/>
              </a:rPr>
              <a:t>Execute management agreement.</a:t>
            </a:r>
          </a:p>
          <a:p>
            <a:pPr lvl="1" eaLnBrk="1" hangingPunct="1">
              <a:buSzPct val="100000"/>
              <a:buFont typeface="Webdings" panose="05030102010509060703" pitchFamily="18" charset="2"/>
              <a:buChar char=""/>
            </a:pPr>
            <a:endParaRPr lang="en-US" sz="1800" dirty="0">
              <a:solidFill>
                <a:schemeClr val="bg1"/>
              </a:solidFill>
              <a:latin typeface="Calibri" pitchFamily="34" charset="0"/>
              <a:cs typeface="Calibri" pitchFamily="34" charset="0"/>
            </a:endParaRPr>
          </a:p>
          <a:p>
            <a:pPr lvl="1" eaLnBrk="1" hangingPunct="1">
              <a:buClr>
                <a:srgbClr val="990000"/>
              </a:buClr>
              <a:buSzPct val="100000"/>
              <a:buFont typeface="Webdings" panose="05030102010509060703" pitchFamily="18" charset="2"/>
              <a:buChar char=""/>
            </a:pPr>
            <a:r>
              <a:rPr lang="en-US" sz="2800" dirty="0">
                <a:solidFill>
                  <a:schemeClr val="bg1"/>
                </a:solidFill>
                <a:latin typeface="Calibri" pitchFamily="34" charset="0"/>
                <a:cs typeface="Calibri" pitchFamily="34" charset="0"/>
              </a:rPr>
              <a:t>Complete information sheet &amp; other documents.</a:t>
            </a:r>
          </a:p>
          <a:p>
            <a:pPr lvl="1" eaLnBrk="1" hangingPunct="1">
              <a:buSzPct val="100000"/>
              <a:buFont typeface="Webdings" panose="05030102010509060703" pitchFamily="18" charset="2"/>
              <a:buChar char=""/>
            </a:pPr>
            <a:endParaRPr lang="en-US" sz="1600" dirty="0">
              <a:solidFill>
                <a:schemeClr val="bg1"/>
              </a:solidFill>
              <a:latin typeface="Calibri" pitchFamily="34" charset="0"/>
              <a:cs typeface="Calibri" pitchFamily="34" charset="0"/>
            </a:endParaRPr>
          </a:p>
          <a:p>
            <a:pPr lvl="1" eaLnBrk="1" hangingPunct="1">
              <a:buClr>
                <a:srgbClr val="990000"/>
              </a:buClr>
              <a:buSzPct val="100000"/>
              <a:buFont typeface="Webdings" panose="05030102010509060703" pitchFamily="18" charset="2"/>
              <a:buChar char=""/>
            </a:pPr>
            <a:r>
              <a:rPr lang="en-US" sz="2800" dirty="0">
                <a:solidFill>
                  <a:schemeClr val="bg1"/>
                </a:solidFill>
                <a:latin typeface="Calibri" pitchFamily="34" charset="0"/>
                <a:cs typeface="Calibri" pitchFamily="34" charset="0"/>
              </a:rPr>
              <a:t>Provide lease, security deposit, payment history &amp; relevant tenant info.</a:t>
            </a:r>
          </a:p>
          <a:p>
            <a:pPr lvl="1" eaLnBrk="1" hangingPunct="1">
              <a:buSzPct val="100000"/>
              <a:buFont typeface="Webdings" panose="05030102010509060703" pitchFamily="18" charset="2"/>
              <a:buChar char=""/>
            </a:pPr>
            <a:endParaRPr lang="en-US" sz="1600" dirty="0">
              <a:solidFill>
                <a:schemeClr val="bg1"/>
              </a:solidFill>
              <a:latin typeface="Calibri" pitchFamily="34" charset="0"/>
              <a:cs typeface="Calibri" pitchFamily="34" charset="0"/>
            </a:endParaRPr>
          </a:p>
          <a:p>
            <a:pPr lvl="1" eaLnBrk="1" hangingPunct="1">
              <a:buClr>
                <a:srgbClr val="990000"/>
              </a:buClr>
              <a:buSzPct val="100000"/>
              <a:buFont typeface="Webdings" panose="05030102010509060703" pitchFamily="18" charset="2"/>
              <a:buChar char=""/>
            </a:pPr>
            <a:r>
              <a:rPr lang="en-US" sz="2800" dirty="0">
                <a:solidFill>
                  <a:schemeClr val="bg1"/>
                </a:solidFill>
                <a:latin typeface="Calibri" pitchFamily="34" charset="0"/>
                <a:cs typeface="Calibri" pitchFamily="34" charset="0"/>
              </a:rPr>
              <a:t>Notify tenant of change in management.</a:t>
            </a: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p:txBody>
          <a:bodyPr>
            <a:normAutofit fontScale="92500"/>
          </a:bodyPr>
          <a:lstStyle/>
          <a:p>
            <a:pPr algn="ctr" eaLnBrk="1" hangingPunct="1">
              <a:buFontTx/>
              <a:buNone/>
            </a:pPr>
            <a:r>
              <a:rPr lang="en-US" dirty="0">
                <a:solidFill>
                  <a:srgbClr val="990000"/>
                </a:solidFill>
                <a:latin typeface="Calibri" pitchFamily="34" charset="0"/>
                <a:cs typeface="Calibri" pitchFamily="34" charset="0"/>
              </a:rPr>
              <a:t>An Important Message about Insurance</a:t>
            </a:r>
          </a:p>
          <a:p>
            <a:pPr eaLnBrk="1" hangingPunct="1">
              <a:buFontTx/>
              <a:buNone/>
            </a:pPr>
            <a:endParaRPr lang="en-US" sz="1600" dirty="0">
              <a:latin typeface="Calibri" pitchFamily="34" charset="0"/>
              <a:cs typeface="Calibri" pitchFamily="34" charset="0"/>
            </a:endParaRPr>
          </a:p>
          <a:p>
            <a:pPr eaLnBrk="1" hangingPunct="1">
              <a:buFontTx/>
              <a:buNone/>
            </a:pPr>
            <a:r>
              <a:rPr lang="en-US" sz="3200" dirty="0">
                <a:latin typeface="Calibri" pitchFamily="34" charset="0"/>
                <a:cs typeface="Calibri" pitchFamily="34" charset="0"/>
              </a:rPr>
              <a:t>	</a:t>
            </a:r>
            <a:r>
              <a:rPr lang="en-US" dirty="0">
                <a:solidFill>
                  <a:schemeClr val="bg1"/>
                </a:solidFill>
                <a:latin typeface="Calibri" pitchFamily="34" charset="0"/>
                <a:cs typeface="Calibri" pitchFamily="34" charset="0"/>
              </a:rPr>
              <a:t>If you have been residing in this property, you had homeowners insurance.</a:t>
            </a:r>
            <a:r>
              <a:rPr lang="en-US" sz="3200" dirty="0">
                <a:solidFill>
                  <a:schemeClr val="bg1"/>
                </a:solidFill>
                <a:latin typeface="Calibri" pitchFamily="34" charset="0"/>
                <a:cs typeface="Calibri" pitchFamily="34" charset="0"/>
              </a:rPr>
              <a:t> </a:t>
            </a:r>
          </a:p>
          <a:p>
            <a:pPr eaLnBrk="1" hangingPunct="1">
              <a:buFontTx/>
              <a:buNone/>
            </a:pPr>
            <a:endParaRPr lang="en-US" sz="1800" dirty="0">
              <a:solidFill>
                <a:schemeClr val="bg1"/>
              </a:solidFill>
              <a:latin typeface="Calibri" pitchFamily="34" charset="0"/>
              <a:cs typeface="Calibri" pitchFamily="34" charset="0"/>
            </a:endParaRPr>
          </a:p>
          <a:p>
            <a:pPr eaLnBrk="1" hangingPunct="1">
              <a:buFontTx/>
              <a:buNone/>
            </a:pPr>
            <a:r>
              <a:rPr lang="en-US" dirty="0">
                <a:solidFill>
                  <a:schemeClr val="bg1"/>
                </a:solidFill>
                <a:latin typeface="Calibri" pitchFamily="34" charset="0"/>
                <a:cs typeface="Calibri" pitchFamily="34" charset="0"/>
              </a:rPr>
              <a:t>	You must now change that policy to a Landlord’s Policy.</a:t>
            </a:r>
          </a:p>
          <a:p>
            <a:pPr eaLnBrk="1" hangingPunct="1">
              <a:buFontTx/>
              <a:buNone/>
            </a:pPr>
            <a:endParaRPr lang="en-US" sz="2000" dirty="0">
              <a:latin typeface="Calibri" pitchFamily="34" charset="0"/>
              <a:cs typeface="Calibri" pitchFamily="34" charset="0"/>
            </a:endParaRPr>
          </a:p>
          <a:p>
            <a:pPr eaLnBrk="1" hangingPunct="1">
              <a:buFontTx/>
              <a:buNone/>
            </a:pPr>
            <a:r>
              <a:rPr lang="en-US" sz="2000" dirty="0">
                <a:solidFill>
                  <a:srgbClr val="000099"/>
                </a:solidFill>
                <a:latin typeface="Calibri" pitchFamily="34" charset="0"/>
                <a:cs typeface="Calibri" pitchFamily="34" charset="0"/>
              </a:rPr>
              <a:t>	</a:t>
            </a:r>
            <a:r>
              <a:rPr lang="en-US" sz="2000" dirty="0">
                <a:solidFill>
                  <a:srgbClr val="002060"/>
                </a:solidFill>
                <a:latin typeface="Calibri" pitchFamily="34" charset="0"/>
                <a:cs typeface="Calibri" pitchFamily="34" charset="0"/>
              </a:rPr>
              <a:t>The differences: Homeowners covers your personal property; Landlord’s does not cover personal property and has higher liability premiums.</a:t>
            </a:r>
          </a:p>
          <a:p>
            <a:pPr eaLnBrk="1" hangingPunct="1">
              <a:buFontTx/>
              <a:buNone/>
            </a:pPr>
            <a:endParaRPr lang="en-US" sz="2000" dirty="0">
              <a:solidFill>
                <a:srgbClr val="002060"/>
              </a:solidFill>
              <a:latin typeface="Calibri" pitchFamily="34" charset="0"/>
              <a:cs typeface="Calibri" pitchFamily="34" charset="0"/>
            </a:endParaRPr>
          </a:p>
          <a:p>
            <a:pPr algn="ctr" eaLnBrk="1" hangingPunct="1">
              <a:buFontTx/>
              <a:buNone/>
            </a:pPr>
            <a:r>
              <a:rPr lang="en-US" sz="2000" dirty="0">
                <a:solidFill>
                  <a:srgbClr val="002060"/>
                </a:solidFill>
                <a:latin typeface="Calibri" pitchFamily="34" charset="0"/>
                <a:cs typeface="Calibri" pitchFamily="34" charset="0"/>
              </a:rPr>
              <a:t>YOUR HOMEOWNERS INSURANCE WILL NOT PAY FOR DAMAGE </a:t>
            </a:r>
            <a:br>
              <a:rPr lang="en-US" sz="2000" dirty="0">
                <a:solidFill>
                  <a:srgbClr val="002060"/>
                </a:solidFill>
                <a:latin typeface="Calibri" pitchFamily="34" charset="0"/>
                <a:cs typeface="Calibri" pitchFamily="34" charset="0"/>
              </a:rPr>
            </a:br>
            <a:r>
              <a:rPr lang="en-US" sz="2000" dirty="0">
                <a:solidFill>
                  <a:srgbClr val="002060"/>
                </a:solidFill>
                <a:latin typeface="Calibri" pitchFamily="34" charset="0"/>
                <a:cs typeface="Calibri" pitchFamily="34" charset="0"/>
              </a:rPr>
              <a:t>TO A RENTAL PROPERTY!</a:t>
            </a:r>
          </a:p>
        </p:txBody>
      </p:sp>
      <p:sp>
        <p:nvSpPr>
          <p:cNvPr id="6" name="Rectangle 5"/>
          <p:cNvSpPr txBox="1">
            <a:spLocks noChangeArrowheads="1"/>
          </p:cNvSpPr>
          <p:nvPr/>
        </p:nvSpPr>
        <p:spPr>
          <a:xfrm>
            <a:off x="5105400" y="274638"/>
            <a:ext cx="35814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b="0" dirty="0">
                <a:solidFill>
                  <a:srgbClr val="000099"/>
                </a:solidFill>
                <a:latin typeface="Aktiv Grotesk XBold" panose="020B0803020202020204" pitchFamily="34" charset="0"/>
              </a:rPr>
              <a:t>Getting Started</a:t>
            </a: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457200" y="2209800"/>
            <a:ext cx="8229600" cy="3916363"/>
          </a:xfrm>
        </p:spPr>
        <p:txBody>
          <a:bodyPr>
            <a:noAutofit/>
          </a:bodyPr>
          <a:lstStyle/>
          <a:p>
            <a:pPr algn="ctr" eaLnBrk="1" hangingPunct="1">
              <a:lnSpc>
                <a:spcPct val="90000"/>
              </a:lnSpc>
              <a:buFontTx/>
              <a:buNone/>
            </a:pPr>
            <a:r>
              <a:rPr lang="en-US" sz="3200" dirty="0">
                <a:solidFill>
                  <a:srgbClr val="800000"/>
                </a:solidFill>
                <a:latin typeface="Calibri" pitchFamily="34" charset="0"/>
                <a:cs typeface="Calibri" pitchFamily="34" charset="0"/>
              </a:rPr>
              <a:t>Contact Your Insurance Agent</a:t>
            </a:r>
          </a:p>
          <a:p>
            <a:pPr algn="ctr" eaLnBrk="1" hangingPunct="1">
              <a:lnSpc>
                <a:spcPct val="90000"/>
              </a:lnSpc>
              <a:buFontTx/>
              <a:buNone/>
            </a:pPr>
            <a:r>
              <a:rPr lang="en-US" sz="2000" dirty="0">
                <a:solidFill>
                  <a:srgbClr val="800000"/>
                </a:solidFill>
                <a:latin typeface="Calibri" pitchFamily="34" charset="0"/>
                <a:cs typeface="Calibri" pitchFamily="34" charset="0"/>
              </a:rPr>
              <a:t>Or any agent of your choosing</a:t>
            </a:r>
          </a:p>
          <a:p>
            <a:pPr eaLnBrk="1" hangingPunct="1">
              <a:lnSpc>
                <a:spcPct val="90000"/>
              </a:lnSpc>
              <a:buFontTx/>
              <a:buNone/>
            </a:pPr>
            <a:endParaRPr lang="en-US" sz="1600" dirty="0">
              <a:latin typeface="Calibri" pitchFamily="34" charset="0"/>
              <a:cs typeface="Calibri" pitchFamily="34" charset="0"/>
            </a:endParaRPr>
          </a:p>
          <a:p>
            <a:pPr algn="ctr" eaLnBrk="1" hangingPunct="1">
              <a:lnSpc>
                <a:spcPct val="90000"/>
              </a:lnSpc>
              <a:buFontTx/>
              <a:buNone/>
            </a:pPr>
            <a:r>
              <a:rPr lang="en-US" sz="3200" dirty="0">
                <a:solidFill>
                  <a:srgbClr val="002060"/>
                </a:solidFill>
                <a:latin typeface="Calibri" pitchFamily="34" charset="0"/>
                <a:cs typeface="Calibri" pitchFamily="34" charset="0"/>
              </a:rPr>
              <a:t>Request a </a:t>
            </a:r>
          </a:p>
          <a:p>
            <a:pPr algn="ctr" eaLnBrk="1" hangingPunct="1">
              <a:lnSpc>
                <a:spcPct val="90000"/>
              </a:lnSpc>
              <a:buFontTx/>
              <a:buNone/>
            </a:pPr>
            <a:r>
              <a:rPr lang="en-US" sz="3200" dirty="0">
                <a:solidFill>
                  <a:srgbClr val="002060"/>
                </a:solidFill>
                <a:latin typeface="Calibri" pitchFamily="34" charset="0"/>
                <a:cs typeface="Calibri" pitchFamily="34" charset="0"/>
              </a:rPr>
              <a:t>Rental Dwelling Policy </a:t>
            </a:r>
          </a:p>
          <a:p>
            <a:pPr algn="ctr" eaLnBrk="1" hangingPunct="1">
              <a:lnSpc>
                <a:spcPct val="90000"/>
              </a:lnSpc>
              <a:buFontTx/>
              <a:buNone/>
            </a:pPr>
            <a:endParaRPr lang="en-US" sz="2000" dirty="0">
              <a:solidFill>
                <a:srgbClr val="002060"/>
              </a:solidFill>
              <a:latin typeface="Calibri" pitchFamily="34" charset="0"/>
              <a:cs typeface="Calibri" pitchFamily="34" charset="0"/>
            </a:endParaRPr>
          </a:p>
        </p:txBody>
      </p:sp>
      <p:sp>
        <p:nvSpPr>
          <p:cNvPr id="6" name="Rectangle 5"/>
          <p:cNvSpPr txBox="1">
            <a:spLocks noChangeArrowheads="1"/>
          </p:cNvSpPr>
          <p:nvPr/>
        </p:nvSpPr>
        <p:spPr>
          <a:xfrm>
            <a:off x="5105400" y="274638"/>
            <a:ext cx="35814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b="0" dirty="0">
                <a:solidFill>
                  <a:srgbClr val="000099"/>
                </a:solidFill>
                <a:latin typeface="Aktiv Grotesk XBold" panose="020B0803020202020204" pitchFamily="34" charset="0"/>
              </a:rPr>
              <a:t>Getting Started</a:t>
            </a: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360784" y="1600200"/>
            <a:ext cx="8305800" cy="3916363"/>
          </a:xfrm>
        </p:spPr>
        <p:txBody>
          <a:bodyPr>
            <a:noAutofit/>
          </a:bodyPr>
          <a:lstStyle/>
          <a:p>
            <a:pPr algn="ctr" eaLnBrk="1" hangingPunct="1">
              <a:lnSpc>
                <a:spcPct val="90000"/>
              </a:lnSpc>
              <a:spcAft>
                <a:spcPts val="1200"/>
              </a:spcAft>
              <a:buFontTx/>
              <a:buNone/>
            </a:pPr>
            <a:r>
              <a:rPr lang="en-US" sz="3200" dirty="0">
                <a:solidFill>
                  <a:srgbClr val="800000"/>
                </a:solidFill>
                <a:latin typeface="Calibri" pitchFamily="34" charset="0"/>
                <a:cs typeface="Calibri" pitchFamily="34" charset="0"/>
              </a:rPr>
              <a:t>By the way…</a:t>
            </a:r>
          </a:p>
          <a:p>
            <a:pPr algn="ctr" eaLnBrk="1" hangingPunct="1">
              <a:lnSpc>
                <a:spcPct val="90000"/>
              </a:lnSpc>
              <a:spcAft>
                <a:spcPts val="1200"/>
              </a:spcAft>
              <a:buFontTx/>
              <a:buNone/>
            </a:pPr>
            <a:r>
              <a:rPr lang="en-US" dirty="0">
                <a:solidFill>
                  <a:srgbClr val="002060"/>
                </a:solidFill>
                <a:latin typeface="Calibri" pitchFamily="34" charset="0"/>
                <a:cs typeface="Calibri" pitchFamily="34" charset="0"/>
              </a:rPr>
              <a:t>Your tenant will be required to have renter’s insurance.</a:t>
            </a:r>
          </a:p>
          <a:p>
            <a:pPr algn="ctr" eaLnBrk="1" hangingPunct="1">
              <a:lnSpc>
                <a:spcPct val="90000"/>
              </a:lnSpc>
              <a:buFontTx/>
              <a:buNone/>
            </a:pPr>
            <a:r>
              <a:rPr lang="en-US" dirty="0">
                <a:solidFill>
                  <a:srgbClr val="800000"/>
                </a:solidFill>
                <a:latin typeface="Calibri" pitchFamily="34" charset="0"/>
                <a:cs typeface="Calibri" pitchFamily="34" charset="0"/>
              </a:rPr>
              <a:t>If MMI is managing the property</a:t>
            </a:r>
          </a:p>
          <a:p>
            <a:pPr algn="ctr" eaLnBrk="1" hangingPunct="1">
              <a:lnSpc>
                <a:spcPct val="90000"/>
              </a:lnSpc>
              <a:spcAft>
                <a:spcPts val="1200"/>
              </a:spcAft>
              <a:buFontTx/>
              <a:buNone/>
            </a:pPr>
            <a:r>
              <a:rPr lang="en-US" sz="3200" dirty="0">
                <a:solidFill>
                  <a:srgbClr val="002060"/>
                </a:solidFill>
                <a:latin typeface="Calibri" pitchFamily="34" charset="0"/>
                <a:cs typeface="Calibri" pitchFamily="34" charset="0"/>
              </a:rPr>
              <a:t>Your tenant WILL have renter’s insurance.</a:t>
            </a:r>
          </a:p>
          <a:p>
            <a:pPr algn="ctr" eaLnBrk="1" hangingPunct="1">
              <a:lnSpc>
                <a:spcPct val="90000"/>
              </a:lnSpc>
              <a:buFontTx/>
              <a:buNone/>
            </a:pPr>
            <a:r>
              <a:rPr lang="en-US" dirty="0">
                <a:solidFill>
                  <a:srgbClr val="800000"/>
                </a:solidFill>
                <a:latin typeface="Calibri" pitchFamily="34" charset="0"/>
                <a:cs typeface="Calibri" pitchFamily="34" charset="0"/>
              </a:rPr>
              <a:t>Through AppFolio Insurance Services,</a:t>
            </a:r>
          </a:p>
          <a:p>
            <a:pPr algn="ctr" eaLnBrk="1" hangingPunct="1">
              <a:lnSpc>
                <a:spcPct val="90000"/>
              </a:lnSpc>
              <a:buFontTx/>
              <a:buNone/>
            </a:pPr>
            <a:r>
              <a:rPr lang="en-US" sz="3200" dirty="0">
                <a:solidFill>
                  <a:srgbClr val="002060"/>
                </a:solidFill>
                <a:latin typeface="Calibri" pitchFamily="34" charset="0"/>
                <a:cs typeface="Calibri" pitchFamily="34" charset="0"/>
              </a:rPr>
              <a:t>unless your tenant provides proof of coverage, coverage is automatic and billed monthly with the rent</a:t>
            </a:r>
          </a:p>
          <a:p>
            <a:pPr algn="ctr" eaLnBrk="1" hangingPunct="1">
              <a:lnSpc>
                <a:spcPct val="90000"/>
              </a:lnSpc>
              <a:buFontTx/>
              <a:buNone/>
            </a:pPr>
            <a:endParaRPr lang="en-US" sz="2000" dirty="0">
              <a:solidFill>
                <a:srgbClr val="002060"/>
              </a:solidFill>
              <a:latin typeface="Calibri" pitchFamily="34" charset="0"/>
              <a:cs typeface="Calibri" pitchFamily="34" charset="0"/>
            </a:endParaRPr>
          </a:p>
        </p:txBody>
      </p:sp>
      <p:sp>
        <p:nvSpPr>
          <p:cNvPr id="6" name="Rectangle 5"/>
          <p:cNvSpPr txBox="1">
            <a:spLocks noChangeArrowheads="1"/>
          </p:cNvSpPr>
          <p:nvPr/>
        </p:nvSpPr>
        <p:spPr>
          <a:xfrm>
            <a:off x="5105400" y="274638"/>
            <a:ext cx="35814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b="0" dirty="0">
                <a:solidFill>
                  <a:srgbClr val="000099"/>
                </a:solidFill>
                <a:latin typeface="Aktiv Grotesk XBold" panose="020B0803020202020204" pitchFamily="34" charset="0"/>
              </a:rPr>
              <a:t>Getting Started</a:t>
            </a: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
        <p:nvSpPr>
          <p:cNvPr id="2" name="TextBox 1">
            <a:extLst>
              <a:ext uri="{FF2B5EF4-FFF2-40B4-BE49-F238E27FC236}">
                <a16:creationId xmlns:a16="http://schemas.microsoft.com/office/drawing/2014/main" id="{4A9706CE-C6CB-4AB6-A640-BF6935D1E854}"/>
              </a:ext>
            </a:extLst>
          </p:cNvPr>
          <p:cNvSpPr txBox="1"/>
          <p:nvPr/>
        </p:nvSpPr>
        <p:spPr>
          <a:xfrm>
            <a:off x="609600" y="5934670"/>
            <a:ext cx="8268478" cy="923330"/>
          </a:xfrm>
          <a:prstGeom prst="rect">
            <a:avLst/>
          </a:prstGeom>
          <a:noFill/>
        </p:spPr>
        <p:txBody>
          <a:bodyPr wrap="square" rtlCol="0">
            <a:spAutoFit/>
          </a:bodyPr>
          <a:lstStyle/>
          <a:p>
            <a:r>
              <a:rPr lang="en-US" dirty="0">
                <a:solidFill>
                  <a:schemeClr val="accent4">
                    <a:lumMod val="75000"/>
                  </a:schemeClr>
                </a:solidFill>
              </a:rPr>
              <a:t>Note: Coverage is liability only, at this time. If the tenant causes covered damage, $100,000 coverage is available at a monthly cost of $12.50. Soon, we expect coverage to be expanded to full renter’s insurance.</a:t>
            </a:r>
          </a:p>
        </p:txBody>
      </p:sp>
    </p:spTree>
    <p:extLst>
      <p:ext uri="{BB962C8B-B14F-4D97-AF65-F5344CB8AC3E}">
        <p14:creationId xmlns:p14="http://schemas.microsoft.com/office/powerpoint/2010/main" val="1642461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457200" y="1981200"/>
            <a:ext cx="8229600" cy="4328160"/>
          </a:xfrm>
        </p:spPr>
        <p:txBody>
          <a:bodyPr>
            <a:noAutofit/>
          </a:bodyPr>
          <a:lstStyle/>
          <a:p>
            <a:pPr marL="609600" indent="-609600" eaLnBrk="1" hangingPunct="1">
              <a:buFontTx/>
              <a:buNone/>
            </a:pPr>
            <a:r>
              <a:rPr lang="en-US" sz="3200" dirty="0">
                <a:solidFill>
                  <a:srgbClr val="990000"/>
                </a:solidFill>
                <a:latin typeface="Calibri" pitchFamily="34" charset="0"/>
                <a:cs typeface="Calibri" pitchFamily="34" charset="0"/>
              </a:rPr>
              <a:t>Be sure:</a:t>
            </a:r>
          </a:p>
          <a:p>
            <a:pPr marL="609600" indent="-609600" eaLnBrk="1" hangingPunct="1">
              <a:buFontTx/>
              <a:buNone/>
            </a:pPr>
            <a:endParaRPr lang="en-US" sz="800" dirty="0">
              <a:solidFill>
                <a:schemeClr val="bg1"/>
              </a:solidFill>
              <a:latin typeface="Calibri" pitchFamily="34" charset="0"/>
              <a:cs typeface="Calibri" pitchFamily="34" charset="0"/>
            </a:endParaRPr>
          </a:p>
          <a:p>
            <a:pPr marL="609600" indent="-609600" eaLnBrk="1" hangingPunct="1">
              <a:buClr>
                <a:srgbClr val="800000"/>
              </a:buClr>
              <a:buSzPct val="78000"/>
              <a:buFont typeface="+mj-lt"/>
              <a:buAutoNum type="arabicPeriod"/>
            </a:pPr>
            <a:r>
              <a:rPr lang="en-US" dirty="0">
                <a:solidFill>
                  <a:schemeClr val="bg1"/>
                </a:solidFill>
                <a:latin typeface="Calibri" pitchFamily="34" charset="0"/>
                <a:cs typeface="Calibri" pitchFamily="34" charset="0"/>
              </a:rPr>
              <a:t>your policy contains adequate fire and extended (water/fireman damage) coverage;</a:t>
            </a:r>
          </a:p>
          <a:p>
            <a:pPr marL="609600" indent="-609600" eaLnBrk="1" hangingPunct="1">
              <a:buClr>
                <a:srgbClr val="800000"/>
              </a:buClr>
              <a:buSzPct val="78000"/>
              <a:buFont typeface="+mj-lt"/>
              <a:buAutoNum type="arabicPeriod"/>
            </a:pPr>
            <a:endParaRPr lang="en-US" sz="800" dirty="0">
              <a:solidFill>
                <a:schemeClr val="bg1"/>
              </a:solidFill>
              <a:latin typeface="Calibri" pitchFamily="34" charset="0"/>
              <a:cs typeface="Calibri" pitchFamily="34" charset="0"/>
            </a:endParaRPr>
          </a:p>
          <a:p>
            <a:pPr marL="609600" indent="-609600" eaLnBrk="1" hangingPunct="1">
              <a:buClr>
                <a:srgbClr val="800000"/>
              </a:buClr>
              <a:buSzPct val="78000"/>
              <a:buFont typeface="+mj-lt"/>
              <a:buAutoNum type="arabicPeriod"/>
            </a:pPr>
            <a:r>
              <a:rPr lang="en-US" dirty="0">
                <a:solidFill>
                  <a:schemeClr val="bg1"/>
                </a:solidFill>
                <a:latin typeface="Calibri" pitchFamily="34" charset="0"/>
                <a:cs typeface="Calibri" pitchFamily="34" charset="0"/>
              </a:rPr>
              <a:t>the policy contains Loss of Rents coverage to replace a portion of the rent you lose during damage restoration, and;</a:t>
            </a:r>
          </a:p>
          <a:p>
            <a:pPr marL="609600" indent="-609600" eaLnBrk="1" hangingPunct="1">
              <a:buClr>
                <a:srgbClr val="800000"/>
              </a:buClr>
              <a:buSzPct val="78000"/>
              <a:buFont typeface="+mj-lt"/>
              <a:buAutoNum type="arabicPeriod"/>
            </a:pPr>
            <a:endParaRPr lang="en-US" sz="800" dirty="0">
              <a:solidFill>
                <a:schemeClr val="bg1"/>
              </a:solidFill>
              <a:latin typeface="Calibri" pitchFamily="34" charset="0"/>
              <a:cs typeface="Calibri" pitchFamily="34" charset="0"/>
            </a:endParaRPr>
          </a:p>
          <a:p>
            <a:pPr marL="609600" indent="-609600" eaLnBrk="1" hangingPunct="1">
              <a:buClr>
                <a:srgbClr val="800000"/>
              </a:buClr>
              <a:buSzPct val="78000"/>
              <a:buFont typeface="+mj-lt"/>
              <a:buAutoNum type="arabicPeriod"/>
            </a:pPr>
            <a:r>
              <a:rPr lang="en-US" dirty="0">
                <a:solidFill>
                  <a:schemeClr val="bg1"/>
                </a:solidFill>
                <a:latin typeface="Calibri" pitchFamily="34" charset="0"/>
                <a:cs typeface="Calibri" pitchFamily="34" charset="0"/>
              </a:rPr>
              <a:t>that you have at least $1 million in liability coverage.</a:t>
            </a:r>
          </a:p>
        </p:txBody>
      </p:sp>
      <p:sp>
        <p:nvSpPr>
          <p:cNvPr id="6" name="Rectangle 5"/>
          <p:cNvSpPr txBox="1">
            <a:spLocks noChangeArrowheads="1"/>
          </p:cNvSpPr>
          <p:nvPr/>
        </p:nvSpPr>
        <p:spPr>
          <a:xfrm>
            <a:off x="5105400" y="274638"/>
            <a:ext cx="35814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b="0" dirty="0">
                <a:solidFill>
                  <a:srgbClr val="000099"/>
                </a:solidFill>
                <a:latin typeface="Aktiv Grotesk XBold" panose="020B0803020202020204" pitchFamily="34" charset="0"/>
              </a:rPr>
              <a:t>Getting Started</a:t>
            </a: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457200" y="1828800"/>
            <a:ext cx="8229600" cy="4297363"/>
          </a:xfrm>
        </p:spPr>
        <p:txBody>
          <a:bodyPr>
            <a:normAutofit fontScale="92500" lnSpcReduction="10000"/>
          </a:bodyPr>
          <a:lstStyle/>
          <a:p>
            <a:pPr eaLnBrk="1" hangingPunct="1">
              <a:buFontTx/>
              <a:buNone/>
            </a:pPr>
            <a:r>
              <a:rPr lang="en-US" dirty="0">
                <a:solidFill>
                  <a:srgbClr val="990000"/>
                </a:solidFill>
                <a:latin typeface="Calibri" pitchFamily="34" charset="0"/>
                <a:cs typeface="Calibri" pitchFamily="34" charset="0"/>
              </a:rPr>
              <a:t>Finally:</a:t>
            </a:r>
          </a:p>
          <a:p>
            <a:pPr algn="ctr" eaLnBrk="1" hangingPunct="1">
              <a:buFontTx/>
              <a:buNone/>
            </a:pPr>
            <a:r>
              <a:rPr lang="en-US" dirty="0">
                <a:solidFill>
                  <a:schemeClr val="bg1"/>
                </a:solidFill>
                <a:latin typeface="Calibri" pitchFamily="34" charset="0"/>
                <a:cs typeface="Calibri" pitchFamily="34" charset="0"/>
              </a:rPr>
              <a:t>	Be sure your liability policy names </a:t>
            </a:r>
            <a:br>
              <a:rPr lang="en-US" dirty="0">
                <a:solidFill>
                  <a:schemeClr val="bg1"/>
                </a:solidFill>
                <a:latin typeface="Calibri" pitchFamily="34" charset="0"/>
                <a:cs typeface="Calibri" pitchFamily="34" charset="0"/>
              </a:rPr>
            </a:br>
            <a:r>
              <a:rPr lang="en-US" b="1" dirty="0" err="1">
                <a:solidFill>
                  <a:srgbClr val="800000"/>
                </a:solidFill>
                <a:latin typeface="Calibri" pitchFamily="34" charset="0"/>
                <a:cs typeface="Calibri" pitchFamily="34" charset="0"/>
              </a:rPr>
              <a:t>Majerle</a:t>
            </a:r>
            <a:r>
              <a:rPr lang="en-US" b="1" dirty="0">
                <a:solidFill>
                  <a:srgbClr val="800000"/>
                </a:solidFill>
                <a:latin typeface="Calibri" pitchFamily="34" charset="0"/>
                <a:cs typeface="Calibri" pitchFamily="34" charset="0"/>
              </a:rPr>
              <a:t> Management, Inc. </a:t>
            </a:r>
            <a:br>
              <a:rPr lang="en-US" dirty="0">
                <a:solidFill>
                  <a:schemeClr val="bg1"/>
                </a:solidFill>
                <a:latin typeface="Calibri" pitchFamily="34" charset="0"/>
                <a:cs typeface="Calibri" pitchFamily="34" charset="0"/>
              </a:rPr>
            </a:br>
            <a:r>
              <a:rPr lang="en-US" dirty="0">
                <a:solidFill>
                  <a:schemeClr val="bg1"/>
                </a:solidFill>
                <a:latin typeface="Calibri" pitchFamily="34" charset="0"/>
                <a:cs typeface="Calibri" pitchFamily="34" charset="0"/>
              </a:rPr>
              <a:t>as co-insured or additional insured</a:t>
            </a:r>
          </a:p>
          <a:p>
            <a:pPr eaLnBrk="1" hangingPunct="1">
              <a:buFontTx/>
              <a:buNone/>
            </a:pPr>
            <a:r>
              <a:rPr lang="en-US" sz="1800" dirty="0">
                <a:solidFill>
                  <a:schemeClr val="bg1"/>
                </a:solidFill>
                <a:latin typeface="Calibri" pitchFamily="34" charset="0"/>
                <a:cs typeface="Calibri" pitchFamily="34" charset="0"/>
              </a:rPr>
              <a:t>	(we are covered in our office and in our vehicles, but not in your home—there should be no extra cost to add MMI.)</a:t>
            </a:r>
          </a:p>
          <a:p>
            <a:pPr algn="ctr" eaLnBrk="1" hangingPunct="1">
              <a:spcBef>
                <a:spcPts val="1200"/>
              </a:spcBef>
              <a:buFontTx/>
              <a:buNone/>
            </a:pPr>
            <a:r>
              <a:rPr lang="en-US" dirty="0">
                <a:latin typeface="Calibri" pitchFamily="34" charset="0"/>
                <a:cs typeface="Calibri" pitchFamily="34" charset="0"/>
              </a:rPr>
              <a:t>	</a:t>
            </a:r>
            <a:r>
              <a:rPr lang="en-US" sz="3000" dirty="0">
                <a:solidFill>
                  <a:srgbClr val="002060"/>
                </a:solidFill>
                <a:latin typeface="Calibri" pitchFamily="34" charset="0"/>
                <a:cs typeface="Calibri" pitchFamily="34" charset="0"/>
              </a:rPr>
              <a:t>Please ask your agent to send us a </a:t>
            </a:r>
          </a:p>
          <a:p>
            <a:pPr algn="ctr" eaLnBrk="1" hangingPunct="1">
              <a:buFontTx/>
              <a:buNone/>
            </a:pPr>
            <a:r>
              <a:rPr lang="en-US" sz="3000" dirty="0">
                <a:solidFill>
                  <a:srgbClr val="002060"/>
                </a:solidFill>
                <a:latin typeface="Calibri" pitchFamily="34" charset="0"/>
                <a:cs typeface="Calibri" pitchFamily="34" charset="0"/>
              </a:rPr>
              <a:t>certificate of insurance.</a:t>
            </a:r>
          </a:p>
          <a:p>
            <a:pPr algn="ctr" eaLnBrk="1" hangingPunct="1">
              <a:buFontTx/>
              <a:buNone/>
            </a:pPr>
            <a:endParaRPr lang="en-US" sz="2400" dirty="0">
              <a:solidFill>
                <a:srgbClr val="002060"/>
              </a:solidFill>
              <a:latin typeface="Calibri" pitchFamily="34" charset="0"/>
              <a:cs typeface="Calibri" pitchFamily="34" charset="0"/>
            </a:endParaRPr>
          </a:p>
          <a:p>
            <a:pPr eaLnBrk="1" hangingPunct="1">
              <a:buFontTx/>
              <a:buNone/>
            </a:pPr>
            <a:r>
              <a:rPr lang="en-US" sz="2400" dirty="0">
                <a:solidFill>
                  <a:schemeClr val="bg1"/>
                </a:solidFill>
                <a:latin typeface="Calibri" pitchFamily="34" charset="0"/>
                <a:cs typeface="Calibri" pitchFamily="34" charset="0"/>
              </a:rPr>
              <a:t>NOTE: Condo owners, be sure you have coverage for the Condo Master Policy deductible, which could be as much as $5,000.</a:t>
            </a:r>
          </a:p>
          <a:p>
            <a:pPr eaLnBrk="1" hangingPunct="1">
              <a:buFontTx/>
              <a:buNone/>
            </a:pPr>
            <a:endParaRPr lang="en-US" sz="2400" dirty="0">
              <a:solidFill>
                <a:schemeClr val="bg1"/>
              </a:solidFill>
              <a:latin typeface="Calibri" pitchFamily="34" charset="0"/>
              <a:cs typeface="Calibri" pitchFamily="34" charset="0"/>
            </a:endParaRPr>
          </a:p>
        </p:txBody>
      </p:sp>
      <p:sp>
        <p:nvSpPr>
          <p:cNvPr id="6" name="Rectangle 5"/>
          <p:cNvSpPr txBox="1">
            <a:spLocks noChangeArrowheads="1"/>
          </p:cNvSpPr>
          <p:nvPr/>
        </p:nvSpPr>
        <p:spPr>
          <a:xfrm>
            <a:off x="5105400" y="274638"/>
            <a:ext cx="3581400" cy="114300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dirty="0">
                <a:solidFill>
                  <a:srgbClr val="000099"/>
                </a:solidFill>
                <a:latin typeface="Aktiv Grotesk XBold" panose="020B0803020202020204" pitchFamily="34" charset="0"/>
              </a:rPr>
              <a:t>Getting </a:t>
            </a:r>
            <a:r>
              <a:rPr lang="en-US" sz="4400" dirty="0">
                <a:solidFill>
                  <a:srgbClr val="000099"/>
                </a:solidFill>
                <a:latin typeface="Aktiv Grotesk XBold" panose="020B0803020202020204" pitchFamily="34" charset="0"/>
              </a:rPr>
              <a:t>Started</a:t>
            </a: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jpg"/>
          <p:cNvPicPr>
            <a:picLocks noChangeAspect="1"/>
          </p:cNvPicPr>
          <p:nvPr/>
        </p:nvPicPr>
        <p:blipFill>
          <a:blip r:embed="rId3" cstate="print"/>
          <a:stretch>
            <a:fillRect/>
          </a:stretch>
        </p:blipFill>
        <p:spPr>
          <a:xfrm>
            <a:off x="0" y="0"/>
            <a:ext cx="9144000" cy="6858000"/>
          </a:xfrm>
          <a:prstGeom prst="rect">
            <a:avLst/>
          </a:prstGeom>
        </p:spPr>
      </p:pic>
      <p:sp>
        <p:nvSpPr>
          <p:cNvPr id="45058" name="Rectangle 2"/>
          <p:cNvSpPr>
            <a:spLocks noGrp="1" noChangeArrowheads="1"/>
          </p:cNvSpPr>
          <p:nvPr>
            <p:ph type="title"/>
          </p:nvPr>
        </p:nvSpPr>
        <p:spPr>
          <a:xfrm>
            <a:off x="457200" y="0"/>
            <a:ext cx="8229600" cy="1417638"/>
          </a:xfrm>
        </p:spPr>
        <p:txBody>
          <a:bodyPr>
            <a:normAutofit/>
          </a:bodyPr>
          <a:lstStyle/>
          <a:p>
            <a:pPr eaLnBrk="1" hangingPunct="1"/>
            <a:r>
              <a:rPr lang="en-US" dirty="0">
                <a:solidFill>
                  <a:srgbClr val="990000"/>
                </a:solidFill>
              </a:rPr>
              <a:t>Did You Know…</a:t>
            </a:r>
          </a:p>
        </p:txBody>
      </p:sp>
      <p:sp>
        <p:nvSpPr>
          <p:cNvPr id="74755" name="Rectangle 3"/>
          <p:cNvSpPr>
            <a:spLocks noGrp="1" noChangeArrowheads="1"/>
          </p:cNvSpPr>
          <p:nvPr>
            <p:ph idx="1"/>
          </p:nvPr>
        </p:nvSpPr>
        <p:spPr>
          <a:xfrm>
            <a:off x="381000" y="1676400"/>
            <a:ext cx="8229600" cy="3810000"/>
          </a:xfrm>
        </p:spPr>
        <p:txBody>
          <a:bodyPr>
            <a:normAutofit fontScale="85000" lnSpcReduction="20000"/>
          </a:bodyPr>
          <a:lstStyle/>
          <a:p>
            <a:pPr algn="ctr" eaLnBrk="1" hangingPunct="1">
              <a:buFontTx/>
              <a:buNone/>
              <a:defRPr/>
            </a:pPr>
            <a:endParaRPr lang="en-US" sz="1900" dirty="0"/>
          </a:p>
          <a:p>
            <a:pPr algn="ctr" eaLnBrk="1" hangingPunct="1">
              <a:buFontTx/>
              <a:buNone/>
              <a:defRPr/>
            </a:pPr>
            <a:r>
              <a:rPr lang="en-US" sz="1900" dirty="0"/>
              <a:t> also manages </a:t>
            </a:r>
          </a:p>
          <a:p>
            <a:pPr algn="ctr" eaLnBrk="1" hangingPunct="1">
              <a:buFontTx/>
              <a:buNone/>
              <a:defRPr/>
            </a:pPr>
            <a:r>
              <a:rPr lang="en-US" sz="2800" dirty="0"/>
              <a:t>Condominium Associations</a:t>
            </a:r>
          </a:p>
          <a:p>
            <a:pPr algn="ctr" eaLnBrk="1" hangingPunct="1">
              <a:buFontTx/>
              <a:buNone/>
              <a:defRPr/>
            </a:pPr>
            <a:r>
              <a:rPr lang="en-US" sz="2000" dirty="0"/>
              <a:t>and </a:t>
            </a:r>
          </a:p>
          <a:p>
            <a:pPr algn="ctr" eaLnBrk="1" hangingPunct="1">
              <a:buFontTx/>
              <a:buNone/>
              <a:defRPr/>
            </a:pPr>
            <a:r>
              <a:rPr lang="en-US" sz="2800" dirty="0"/>
              <a:t>Homeowner Associations</a:t>
            </a:r>
          </a:p>
          <a:p>
            <a:pPr algn="ctr" eaLnBrk="1" hangingPunct="1">
              <a:buFontTx/>
              <a:buNone/>
              <a:defRPr/>
            </a:pPr>
            <a:r>
              <a:rPr lang="en-US" sz="1200" dirty="0"/>
              <a:t>Ask about </a:t>
            </a:r>
          </a:p>
          <a:p>
            <a:pPr algn="ctr" eaLnBrk="1" hangingPunct="1">
              <a:buFontTx/>
              <a:buNone/>
              <a:defRPr/>
            </a:pPr>
            <a:r>
              <a:rPr lang="en-US" sz="3600" dirty="0">
                <a:solidFill>
                  <a:srgbClr val="008000"/>
                </a:solidFill>
                <a:latin typeface="Mistral" pitchFamily="66" charset="0"/>
              </a:rPr>
              <a:t>A Fresh Start for Your  Community</a:t>
            </a:r>
            <a:r>
              <a:rPr lang="en-US" sz="800" baseline="100000" dirty="0">
                <a:effectLst>
                  <a:outerShdw blurRad="38100" dist="38100" dir="2700000" algn="tl">
                    <a:srgbClr val="000000">
                      <a:alpha val="43137"/>
                    </a:srgbClr>
                  </a:outerShdw>
                </a:effectLst>
                <a:latin typeface="Verdana"/>
              </a:rPr>
              <a:t>®</a:t>
            </a:r>
            <a:endParaRPr lang="en-US" sz="800" baseline="100000" dirty="0">
              <a:effectLst>
                <a:outerShdw blurRad="38100" dist="38100" dir="2700000" algn="tl">
                  <a:srgbClr val="000000">
                    <a:alpha val="43137"/>
                  </a:srgbClr>
                </a:outerShdw>
              </a:effectLst>
            </a:endParaRPr>
          </a:p>
          <a:p>
            <a:pPr eaLnBrk="1" hangingPunct="1">
              <a:buFontTx/>
              <a:buNone/>
              <a:defRPr/>
            </a:pPr>
            <a:r>
              <a:rPr lang="en-US" dirty="0"/>
              <a:t>			    </a:t>
            </a:r>
            <a:r>
              <a:rPr lang="en-US" sz="2400" dirty="0">
                <a:solidFill>
                  <a:srgbClr val="000099"/>
                </a:solidFill>
              </a:rPr>
              <a:t>Chris </a:t>
            </a:r>
            <a:r>
              <a:rPr lang="en-US" sz="2400" dirty="0" err="1">
                <a:solidFill>
                  <a:srgbClr val="000099"/>
                </a:solidFill>
              </a:rPr>
              <a:t>Majerle</a:t>
            </a:r>
            <a:r>
              <a:rPr lang="en-US" sz="2400" dirty="0">
                <a:solidFill>
                  <a:srgbClr val="000099"/>
                </a:solidFill>
              </a:rPr>
              <a:t>,</a:t>
            </a:r>
            <a:r>
              <a:rPr lang="en-US" dirty="0">
                <a:solidFill>
                  <a:srgbClr val="000099"/>
                </a:solidFill>
              </a:rPr>
              <a:t> </a:t>
            </a:r>
            <a:r>
              <a:rPr lang="en-US" sz="1400" dirty="0">
                <a:solidFill>
                  <a:srgbClr val="000099"/>
                </a:solidFill>
              </a:rPr>
              <a:t>CMCA, AMS, PCAM</a:t>
            </a:r>
          </a:p>
          <a:p>
            <a:pPr eaLnBrk="1" hangingPunct="1">
              <a:buFontTx/>
              <a:buNone/>
              <a:defRPr/>
            </a:pPr>
            <a:r>
              <a:rPr lang="en-US" sz="1400" dirty="0"/>
              <a:t>			          </a:t>
            </a:r>
            <a:r>
              <a:rPr lang="en-US" sz="1400" dirty="0">
                <a:solidFill>
                  <a:srgbClr val="990000"/>
                </a:solidFill>
              </a:rPr>
              <a:t>Certified Manager of Community Associations</a:t>
            </a:r>
          </a:p>
          <a:p>
            <a:pPr eaLnBrk="1" hangingPunct="1">
              <a:buFontTx/>
              <a:buNone/>
              <a:defRPr/>
            </a:pPr>
            <a:r>
              <a:rPr lang="en-US" sz="1400" dirty="0">
                <a:solidFill>
                  <a:srgbClr val="990000"/>
                </a:solidFill>
              </a:rPr>
              <a:t>			          Association Management Specialist</a:t>
            </a:r>
          </a:p>
          <a:p>
            <a:pPr eaLnBrk="1" hangingPunct="1">
              <a:buFontTx/>
              <a:buNone/>
              <a:defRPr/>
            </a:pPr>
            <a:r>
              <a:rPr lang="en-US" sz="1400" dirty="0">
                <a:solidFill>
                  <a:srgbClr val="990000"/>
                </a:solidFill>
              </a:rPr>
              <a:t>			          Professional Manager of Community Associations</a:t>
            </a:r>
          </a:p>
          <a:p>
            <a:pPr eaLnBrk="1" hangingPunct="1">
              <a:buFontTx/>
              <a:buNone/>
              <a:defRPr/>
            </a:pPr>
            <a:endParaRPr lang="en-US" sz="1400" dirty="0">
              <a:solidFill>
                <a:srgbClr val="990000"/>
              </a:solidFill>
            </a:endParaRPr>
          </a:p>
          <a:p>
            <a:pPr eaLnBrk="1" hangingPunct="1">
              <a:buFontTx/>
              <a:buNone/>
              <a:defRPr/>
            </a:pPr>
            <a:r>
              <a:rPr lang="en-US" sz="1400" dirty="0"/>
              <a:t>	If you are on your community association board of directors or know someone who might like to talk about a management change, please contact Chris Majerle at 240-387-4742 or by email at </a:t>
            </a:r>
            <a:r>
              <a:rPr lang="en-US" sz="1400" dirty="0">
                <a:hlinkClick r:id="rId4"/>
              </a:rPr>
              <a:t>cmajerle@AccessMMI.com</a:t>
            </a:r>
            <a:r>
              <a:rPr lang="en-US" sz="1400" dirty="0"/>
              <a:t>. Learn more at </a:t>
            </a:r>
            <a:r>
              <a:rPr lang="en-US" sz="1400" dirty="0">
                <a:hlinkClick r:id="rId5"/>
              </a:rPr>
              <a:t>www.AccessMMI.com</a:t>
            </a:r>
            <a:r>
              <a:rPr lang="en-US" sz="1400" dirty="0"/>
              <a:t>.</a:t>
            </a:r>
          </a:p>
          <a:p>
            <a:pPr eaLnBrk="1" hangingPunct="1">
              <a:buFontTx/>
              <a:buNone/>
              <a:defRPr/>
            </a:pPr>
            <a:endParaRPr lang="en-US" sz="1400" dirty="0"/>
          </a:p>
        </p:txBody>
      </p:sp>
      <p:pic>
        <p:nvPicPr>
          <p:cNvPr id="2" name="Picture 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575" y="1066257"/>
            <a:ext cx="2181226" cy="83893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457200" y="1600200"/>
            <a:ext cx="8229600" cy="1752600"/>
          </a:xfrm>
        </p:spPr>
        <p:txBody>
          <a:bodyPr/>
          <a:lstStyle/>
          <a:p>
            <a:pPr algn="ctr" eaLnBrk="1" hangingPunct="1">
              <a:buFontTx/>
              <a:buNone/>
            </a:pPr>
            <a:r>
              <a:rPr lang="en-US" sz="6000" dirty="0">
                <a:solidFill>
                  <a:srgbClr val="990000"/>
                </a:solidFill>
                <a:latin typeface="Aktiv Grotesk XBold" panose="020B0803020202020204" pitchFamily="34" charset="0"/>
              </a:rPr>
              <a:t>THANK YOU</a:t>
            </a:r>
          </a:p>
          <a:p>
            <a:pPr algn="ctr" eaLnBrk="1" hangingPunct="1">
              <a:buFontTx/>
              <a:buNone/>
            </a:pPr>
            <a:r>
              <a:rPr lang="en-US" dirty="0">
                <a:solidFill>
                  <a:schemeClr val="bg1"/>
                </a:solidFill>
                <a:latin typeface="Aktiv Grotesk XBold" panose="020B0803020202020204" pitchFamily="34" charset="0"/>
              </a:rPr>
              <a:t>For Considering</a:t>
            </a:r>
          </a:p>
          <a:p>
            <a:pPr eaLnBrk="1" hangingPunct="1">
              <a:buFontTx/>
              <a:buNone/>
            </a:pPr>
            <a:endParaRPr lang="en-US" dirty="0"/>
          </a:p>
          <a:p>
            <a:pPr eaLnBrk="1" hangingPunct="1">
              <a:buFontTx/>
              <a:buNone/>
            </a:pPr>
            <a:endParaRPr lang="en-US" dirty="0"/>
          </a:p>
          <a:p>
            <a:pPr eaLnBrk="1" hangingPunct="1">
              <a:buFontTx/>
              <a:buNone/>
            </a:pPr>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87040" y="3810000"/>
            <a:ext cx="3169920" cy="12192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pPr eaLnBrk="1" hangingPunct="1">
              <a:buFontTx/>
              <a:buNone/>
            </a:pPr>
            <a:r>
              <a:rPr lang="en-US" sz="2800" dirty="0">
                <a:solidFill>
                  <a:srgbClr val="990000"/>
                </a:solidFill>
                <a:latin typeface="Calibri" panose="020F0502020204030204" pitchFamily="34" charset="0"/>
              </a:rPr>
              <a:t>Pre-1978</a:t>
            </a:r>
          </a:p>
          <a:p>
            <a:pPr lvl="1" eaLnBrk="1" hangingPunct="1">
              <a:buFontTx/>
              <a:buNone/>
            </a:pPr>
            <a:r>
              <a:rPr lang="en-US" sz="1600" dirty="0"/>
              <a:t> </a:t>
            </a:r>
          </a:p>
          <a:p>
            <a:pPr lvl="1" eaLnBrk="1" hangingPunct="1">
              <a:buClr>
                <a:srgbClr val="800000"/>
              </a:buClr>
              <a:buFont typeface="Webdings" panose="05030102010509060703" pitchFamily="18" charset="2"/>
              <a:buChar char=""/>
            </a:pPr>
            <a:r>
              <a:rPr lang="en-US" sz="2400" dirty="0">
                <a:latin typeface="Calibri" panose="020F0502020204030204" pitchFamily="34" charset="0"/>
              </a:rPr>
              <a:t>Mandatory participation in MDE Lead Program</a:t>
            </a:r>
          </a:p>
          <a:p>
            <a:pPr lvl="1" eaLnBrk="1" hangingPunct="1">
              <a:buClr>
                <a:srgbClr val="800000"/>
              </a:buClr>
              <a:buFont typeface="Webdings" panose="05030102010509060703" pitchFamily="18" charset="2"/>
              <a:buChar char=""/>
            </a:pPr>
            <a:endParaRPr lang="en-US" sz="1600" dirty="0">
              <a:latin typeface="Calibri" panose="020F0502020204030204" pitchFamily="34" charset="0"/>
            </a:endParaRPr>
          </a:p>
          <a:p>
            <a:pPr lvl="1" eaLnBrk="1" hangingPunct="1">
              <a:buClr>
                <a:srgbClr val="800000"/>
              </a:buClr>
              <a:buFont typeface="Webdings" panose="05030102010509060703" pitchFamily="18" charset="2"/>
              <a:buChar char=""/>
            </a:pPr>
            <a:r>
              <a:rPr lang="en-US" sz="2400" dirty="0">
                <a:latin typeface="Calibri" panose="020F0502020204030204" pitchFamily="34" charset="0"/>
              </a:rPr>
              <a:t>Register property with MDE, pay fee</a:t>
            </a:r>
          </a:p>
          <a:p>
            <a:pPr lvl="1" eaLnBrk="1" hangingPunct="1">
              <a:buClr>
                <a:srgbClr val="800000"/>
              </a:buClr>
              <a:buFont typeface="Webdings" panose="05030102010509060703" pitchFamily="18" charset="2"/>
              <a:buChar char=""/>
            </a:pPr>
            <a:endParaRPr lang="en-US" sz="1600" dirty="0">
              <a:latin typeface="Calibri" panose="020F0502020204030204" pitchFamily="34" charset="0"/>
            </a:endParaRPr>
          </a:p>
          <a:p>
            <a:pPr lvl="1" eaLnBrk="1" hangingPunct="1">
              <a:buClr>
                <a:srgbClr val="800000"/>
              </a:buClr>
              <a:buFont typeface="Webdings" panose="05030102010509060703" pitchFamily="18" charset="2"/>
              <a:buChar char=""/>
            </a:pPr>
            <a:r>
              <a:rPr lang="en-US" sz="2400" dirty="0">
                <a:latin typeface="Calibri" panose="020F0502020204030204" pitchFamily="34" charset="0"/>
              </a:rPr>
              <a:t>Test for lead-based paint</a:t>
            </a:r>
          </a:p>
          <a:p>
            <a:pPr lvl="1" eaLnBrk="1" hangingPunct="1">
              <a:buClr>
                <a:srgbClr val="800000"/>
              </a:buClr>
              <a:buFont typeface="Webdings" panose="05030102010509060703" pitchFamily="18" charset="2"/>
              <a:buChar char=""/>
            </a:pPr>
            <a:endParaRPr lang="en-US" sz="1600" dirty="0">
              <a:latin typeface="Calibri" panose="020F0502020204030204" pitchFamily="34" charset="0"/>
            </a:endParaRPr>
          </a:p>
          <a:p>
            <a:pPr lvl="1" eaLnBrk="1" hangingPunct="1">
              <a:buClr>
                <a:srgbClr val="800000"/>
              </a:buClr>
              <a:buFont typeface="Webdings" panose="05030102010509060703" pitchFamily="18" charset="2"/>
              <a:buChar char=""/>
            </a:pPr>
            <a:r>
              <a:rPr lang="en-US" sz="2400" strike="sngStrike" dirty="0">
                <a:latin typeface="Calibri" panose="020F0502020204030204" pitchFamily="34" charset="0"/>
              </a:rPr>
              <a:t>Dust Wipe (repeat before each new tenancy)</a:t>
            </a:r>
          </a:p>
          <a:p>
            <a:pPr lvl="1" eaLnBrk="1" hangingPunct="1">
              <a:buClr>
                <a:srgbClr val="800000"/>
              </a:buClr>
              <a:buFont typeface="Webdings" panose="05030102010509060703" pitchFamily="18" charset="2"/>
              <a:buChar char=""/>
            </a:pPr>
            <a:r>
              <a:rPr lang="en-US" sz="1600" dirty="0">
                <a:latin typeface="Calibri" panose="020F0502020204030204" pitchFamily="34" charset="0"/>
              </a:rPr>
              <a:t>    (Offers virtually no liability protection</a:t>
            </a:r>
          </a:p>
          <a:p>
            <a:pPr lvl="1" eaLnBrk="1" hangingPunct="1">
              <a:buClr>
                <a:srgbClr val="800000"/>
              </a:buClr>
              <a:buFont typeface="Webdings" panose="05030102010509060703" pitchFamily="18" charset="2"/>
              <a:buChar char=""/>
            </a:pPr>
            <a:endParaRPr lang="en-US" sz="1600" dirty="0">
              <a:latin typeface="Calibri" panose="020F0502020204030204" pitchFamily="34" charset="0"/>
            </a:endParaRPr>
          </a:p>
          <a:p>
            <a:pPr lvl="1" eaLnBrk="1" hangingPunct="1">
              <a:buClr>
                <a:srgbClr val="800000"/>
              </a:buClr>
              <a:buFont typeface="Webdings" panose="05030102010509060703" pitchFamily="18" charset="2"/>
              <a:buChar char=""/>
            </a:pPr>
            <a:r>
              <a:rPr lang="en-US" sz="2400" dirty="0">
                <a:latin typeface="Calibri" panose="020F0502020204030204" pitchFamily="34" charset="0"/>
              </a:rPr>
              <a:t>Only an XRF can determine lead free status</a:t>
            </a:r>
          </a:p>
        </p:txBody>
      </p:sp>
      <p:sp>
        <p:nvSpPr>
          <p:cNvPr id="47106" name="Rectangle 2"/>
          <p:cNvSpPr>
            <a:spLocks noGrp="1" noChangeArrowheads="1"/>
          </p:cNvSpPr>
          <p:nvPr>
            <p:ph type="title"/>
          </p:nvPr>
        </p:nvSpPr>
        <p:spPr/>
        <p:txBody>
          <a:bodyPr>
            <a:normAutofit/>
          </a:bodyPr>
          <a:lstStyle/>
          <a:p>
            <a:pPr eaLnBrk="1" hangingPunct="1"/>
            <a:r>
              <a:rPr lang="en-US" sz="4000" dirty="0">
                <a:solidFill>
                  <a:srgbClr val="000099"/>
                </a:solidFill>
                <a:latin typeface="Aktiv Grotesk XBold" panose="020B0803020202020204" pitchFamily="34" charset="0"/>
              </a:rPr>
              <a:t>Maryland Dept of the Environment</a:t>
            </a:r>
            <a:br>
              <a:rPr lang="en-US" sz="4000" dirty="0">
                <a:solidFill>
                  <a:srgbClr val="0033CC"/>
                </a:solidFill>
              </a:rPr>
            </a:br>
            <a:r>
              <a:rPr lang="en-US" sz="2800" i="1" dirty="0">
                <a:solidFill>
                  <a:srgbClr val="00B0F0"/>
                </a:solidFill>
                <a:latin typeface="Aktiv Grotesk XBold" panose="020B0803020202020204" pitchFamily="34" charset="0"/>
              </a:rPr>
              <a:t>Lead-Based Paint Protection Program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457200" y="1752600"/>
            <a:ext cx="8229600" cy="4373563"/>
          </a:xfrm>
        </p:spPr>
        <p:txBody>
          <a:bodyPr/>
          <a:lstStyle/>
          <a:p>
            <a:pPr eaLnBrk="1" hangingPunct="1">
              <a:buFontTx/>
              <a:buNone/>
            </a:pPr>
            <a:r>
              <a:rPr lang="en-US" sz="2000" dirty="0">
                <a:solidFill>
                  <a:srgbClr val="990000"/>
                </a:solidFill>
                <a:latin typeface="Calibri" panose="020F0502020204030204" pitchFamily="34" charset="0"/>
              </a:rPr>
              <a:t>Since there is no protection available to landlords who participate and demonstrate that they are attempting to deliver a lead-safe property, participation and Dust Wipe testing seems only to have a value at your trial.  Then, it may prove insufficient.</a:t>
            </a:r>
            <a:endParaRPr lang="en-US" sz="2000" dirty="0">
              <a:latin typeface="Calibri" panose="020F0502020204030204" pitchFamily="34" charset="0"/>
            </a:endParaRPr>
          </a:p>
          <a:p>
            <a:pPr lvl="1" eaLnBrk="1" hangingPunct="1">
              <a:buFontTx/>
              <a:buNone/>
            </a:pPr>
            <a:endParaRPr lang="en-US" dirty="0">
              <a:latin typeface="Calibri" panose="020F0502020204030204" pitchFamily="34" charset="0"/>
            </a:endParaRPr>
          </a:p>
          <a:p>
            <a:pPr lvl="1" eaLnBrk="1" hangingPunct="1">
              <a:buFontTx/>
              <a:buNone/>
            </a:pPr>
            <a:r>
              <a:rPr lang="en-US" sz="2000" dirty="0">
                <a:solidFill>
                  <a:srgbClr val="990000"/>
                </a:solidFill>
                <a:latin typeface="Calibri" panose="020F0502020204030204" pitchFamily="34" charset="0"/>
              </a:rPr>
              <a:t>MMI does not recommend renting a property built prior to 1978 unless you receive a lead-free certificate… and we will not provide leasing or management services without it.</a:t>
            </a:r>
          </a:p>
        </p:txBody>
      </p:sp>
      <p:sp>
        <p:nvSpPr>
          <p:cNvPr id="50178" name="Rectangle 2"/>
          <p:cNvSpPr>
            <a:spLocks noGrp="1" noChangeArrowheads="1"/>
          </p:cNvSpPr>
          <p:nvPr>
            <p:ph type="title"/>
          </p:nvPr>
        </p:nvSpPr>
        <p:spPr/>
        <p:txBody>
          <a:bodyPr>
            <a:normAutofit/>
          </a:bodyPr>
          <a:lstStyle/>
          <a:p>
            <a:pPr eaLnBrk="1" hangingPunct="1"/>
            <a:r>
              <a:rPr lang="en-US" sz="4000" dirty="0">
                <a:solidFill>
                  <a:schemeClr val="accent2"/>
                </a:solidFill>
                <a:latin typeface="Aktiv Grotesk XBold" panose="020B0803020202020204" pitchFamily="34" charset="0"/>
              </a:rPr>
              <a:t>Maryland </a:t>
            </a:r>
            <a:r>
              <a:rPr lang="en-US" sz="4000" dirty="0" err="1">
                <a:solidFill>
                  <a:schemeClr val="accent2"/>
                </a:solidFill>
                <a:latin typeface="Aktiv Grotesk XBold" panose="020B0803020202020204" pitchFamily="34" charset="0"/>
              </a:rPr>
              <a:t>Dept</a:t>
            </a:r>
            <a:r>
              <a:rPr lang="en-US" sz="4000" dirty="0">
                <a:solidFill>
                  <a:schemeClr val="accent2"/>
                </a:solidFill>
                <a:latin typeface="Aktiv Grotesk XBold" panose="020B0803020202020204" pitchFamily="34" charset="0"/>
              </a:rPr>
              <a:t> of the Environment</a:t>
            </a:r>
            <a:br>
              <a:rPr lang="en-US" sz="4000" dirty="0">
                <a:solidFill>
                  <a:srgbClr val="0033CC"/>
                </a:solidFill>
                <a:latin typeface="Aktiv Grotesk XBold" panose="020B0803020202020204" pitchFamily="34" charset="0"/>
              </a:rPr>
            </a:br>
            <a:r>
              <a:rPr lang="en-US" sz="2800" i="1" dirty="0">
                <a:latin typeface="Aktiv Grotesk XBold" panose="020B0803020202020204" pitchFamily="34" charset="0"/>
              </a:rPr>
              <a:t>Lead-Based Paint Protection Program</a:t>
            </a:r>
          </a:p>
        </p:txBody>
      </p:sp>
      <p:sp>
        <p:nvSpPr>
          <p:cNvPr id="2" name="Rectangle 1"/>
          <p:cNvSpPr/>
          <p:nvPr/>
        </p:nvSpPr>
        <p:spPr>
          <a:xfrm>
            <a:off x="5029200" y="5791200"/>
            <a:ext cx="3313728" cy="369332"/>
          </a:xfrm>
          <a:prstGeom prst="rect">
            <a:avLst/>
          </a:prstGeom>
        </p:spPr>
        <p:txBody>
          <a:bodyPr wrap="none">
            <a:spAutoFit/>
          </a:bodyPr>
          <a:lstStyle/>
          <a:p>
            <a:pPr eaLnBrk="1" hangingPunct="1">
              <a:buFontTx/>
              <a:buNone/>
            </a:pPr>
            <a:r>
              <a:rPr lang="en-US" dirty="0">
                <a:solidFill>
                  <a:schemeClr val="accent5">
                    <a:lumMod val="50000"/>
                  </a:schemeClr>
                </a:solidFill>
              </a:rPr>
              <a:t>Click here to return to program</a:t>
            </a:r>
          </a:p>
        </p:txBody>
      </p:sp>
    </p:spTree>
    <p:extLst>
      <p:ext uri="{BB962C8B-B14F-4D97-AF65-F5344CB8AC3E}">
        <p14:creationId xmlns:p14="http://schemas.microsoft.com/office/powerpoint/2010/main" val="347007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648200" y="644957"/>
            <a:ext cx="3733800" cy="1143000"/>
          </a:xfrm>
        </p:spPr>
        <p:txBody>
          <a:bodyPr/>
          <a:lstStyle/>
          <a:p>
            <a:pPr eaLnBrk="1" hangingPunct="1">
              <a:defRPr/>
            </a:pPr>
            <a:r>
              <a:rPr lang="en-US" b="1" dirty="0">
                <a:solidFill>
                  <a:srgbClr val="990000"/>
                </a:solidFill>
                <a:effectLst>
                  <a:outerShdw blurRad="38100" dist="38100" dir="2700000" algn="tl">
                    <a:srgbClr val="000000"/>
                  </a:outerShdw>
                </a:effectLst>
                <a:latin typeface="Aktiv Grotesk XBold" panose="020B0803020202020204" pitchFamily="34" charset="0"/>
              </a:rPr>
              <a:t>Affiliations</a:t>
            </a:r>
          </a:p>
        </p:txBody>
      </p:sp>
      <p:sp>
        <p:nvSpPr>
          <p:cNvPr id="7" name="Rectangle 3"/>
          <p:cNvSpPr>
            <a:spLocks noGrp="1" noChangeArrowheads="1"/>
          </p:cNvSpPr>
          <p:nvPr>
            <p:ph idx="1"/>
          </p:nvPr>
        </p:nvSpPr>
        <p:spPr>
          <a:xfrm>
            <a:off x="533400" y="2129040"/>
            <a:ext cx="8229600" cy="4068763"/>
          </a:xfrm>
        </p:spPr>
        <p:txBody>
          <a:bodyPr>
            <a:normAutofit/>
          </a:bodyPr>
          <a:lstStyle/>
          <a:p>
            <a:pPr lvl="2" eaLnBrk="1" hangingPunct="1">
              <a:lnSpc>
                <a:spcPct val="80000"/>
              </a:lnSpc>
              <a:buFontTx/>
              <a:buNone/>
            </a:pPr>
            <a:r>
              <a:rPr lang="en-US" sz="1600" dirty="0"/>
              <a:t>			</a:t>
            </a:r>
            <a:r>
              <a:rPr lang="en-US" sz="1600" b="1" dirty="0">
                <a:solidFill>
                  <a:srgbClr val="002060"/>
                </a:solidFill>
                <a:latin typeface="Calibri" pitchFamily="34" charset="0"/>
                <a:cs typeface="Calibri" pitchFamily="34" charset="0"/>
              </a:rPr>
              <a:t>Prince George’s County Association of Realtors</a:t>
            </a:r>
            <a:r>
              <a:rPr lang="en-US" sz="1000" dirty="0">
                <a:solidFill>
                  <a:srgbClr val="002060"/>
                </a:solidFill>
                <a:latin typeface="Calibri" pitchFamily="34" charset="0"/>
                <a:cs typeface="Calibri" pitchFamily="34" charset="0"/>
              </a:rPr>
              <a:t>®</a:t>
            </a:r>
            <a:endParaRPr lang="en-US" sz="1000" b="1" dirty="0">
              <a:solidFill>
                <a:srgbClr val="002060"/>
              </a:solidFill>
              <a:latin typeface="Calibri" pitchFamily="34" charset="0"/>
              <a:cs typeface="Calibri" pitchFamily="34" charset="0"/>
            </a:endParaRPr>
          </a:p>
          <a:p>
            <a:pPr lvl="2" eaLnBrk="1" hangingPunct="1">
              <a:lnSpc>
                <a:spcPct val="80000"/>
              </a:lnSpc>
              <a:buFontTx/>
              <a:buNone/>
            </a:pPr>
            <a:r>
              <a:rPr lang="en-US" sz="1600" b="1" dirty="0">
                <a:solidFill>
                  <a:srgbClr val="002060"/>
                </a:solidFill>
                <a:latin typeface="Calibri" pitchFamily="34" charset="0"/>
                <a:cs typeface="Calibri" pitchFamily="34" charset="0"/>
              </a:rPr>
              <a:t>			Greater Capitol Area Association of Realtors</a:t>
            </a:r>
            <a:r>
              <a:rPr lang="en-US" sz="1000" dirty="0">
                <a:solidFill>
                  <a:srgbClr val="002060"/>
                </a:solidFill>
                <a:latin typeface="Calibri" pitchFamily="34" charset="0"/>
                <a:cs typeface="Calibri" pitchFamily="34" charset="0"/>
              </a:rPr>
              <a:t>®</a:t>
            </a:r>
            <a:endParaRPr lang="en-US" sz="1600" b="1" dirty="0">
              <a:solidFill>
                <a:srgbClr val="002060"/>
              </a:solidFill>
              <a:latin typeface="Calibri" pitchFamily="34" charset="0"/>
              <a:cs typeface="Calibri" pitchFamily="34" charset="0"/>
            </a:endParaRPr>
          </a:p>
          <a:p>
            <a:pPr lvl="2" eaLnBrk="1" hangingPunct="1">
              <a:lnSpc>
                <a:spcPct val="80000"/>
              </a:lnSpc>
              <a:buFontTx/>
              <a:buNone/>
            </a:pPr>
            <a:r>
              <a:rPr lang="en-US" sz="1600" b="1" dirty="0">
                <a:solidFill>
                  <a:srgbClr val="002060"/>
                </a:solidFill>
                <a:latin typeface="Calibri" pitchFamily="34" charset="0"/>
                <a:cs typeface="Calibri" pitchFamily="34" charset="0"/>
              </a:rPr>
              <a:t>			Maryland Association of Realtors</a:t>
            </a:r>
            <a:r>
              <a:rPr lang="en-US" sz="1000" dirty="0">
                <a:solidFill>
                  <a:srgbClr val="002060"/>
                </a:solidFill>
                <a:latin typeface="Calibri" pitchFamily="34" charset="0"/>
                <a:cs typeface="Calibri" pitchFamily="34" charset="0"/>
              </a:rPr>
              <a:t>®</a:t>
            </a:r>
            <a:endParaRPr lang="en-US" sz="1600" b="1" dirty="0">
              <a:solidFill>
                <a:srgbClr val="002060"/>
              </a:solidFill>
              <a:latin typeface="Calibri" pitchFamily="34" charset="0"/>
              <a:cs typeface="Calibri" pitchFamily="34" charset="0"/>
            </a:endParaRPr>
          </a:p>
          <a:p>
            <a:pPr lvl="2" eaLnBrk="1" hangingPunct="1">
              <a:lnSpc>
                <a:spcPct val="80000"/>
              </a:lnSpc>
              <a:buFontTx/>
              <a:buNone/>
            </a:pPr>
            <a:r>
              <a:rPr lang="en-US" sz="1600" b="1" dirty="0">
                <a:solidFill>
                  <a:srgbClr val="002060"/>
                </a:solidFill>
                <a:latin typeface="Calibri" pitchFamily="34" charset="0"/>
                <a:cs typeface="Calibri" pitchFamily="34" charset="0"/>
              </a:rPr>
              <a:t>			National Association of Realtors</a:t>
            </a:r>
            <a:r>
              <a:rPr lang="en-US" sz="1000" dirty="0">
                <a:solidFill>
                  <a:srgbClr val="002060"/>
                </a:solidFill>
                <a:latin typeface="Calibri" pitchFamily="34" charset="0"/>
                <a:cs typeface="Calibri" pitchFamily="34" charset="0"/>
              </a:rPr>
              <a:t>®</a:t>
            </a:r>
            <a:endParaRPr lang="en-US" sz="1600" b="1" dirty="0">
              <a:solidFill>
                <a:srgbClr val="002060"/>
              </a:solidFill>
              <a:latin typeface="Calibri" pitchFamily="34" charset="0"/>
              <a:cs typeface="Calibri" pitchFamily="34" charset="0"/>
            </a:endParaRPr>
          </a:p>
          <a:p>
            <a:pPr lvl="2" eaLnBrk="1" hangingPunct="1">
              <a:lnSpc>
                <a:spcPct val="80000"/>
              </a:lnSpc>
              <a:buFontTx/>
              <a:buNone/>
            </a:pPr>
            <a:endParaRPr lang="en-US" sz="1600" b="1" dirty="0">
              <a:solidFill>
                <a:srgbClr val="002060"/>
              </a:solidFill>
              <a:latin typeface="Calibri" pitchFamily="34" charset="0"/>
              <a:cs typeface="Calibri" pitchFamily="34" charset="0"/>
            </a:endParaRPr>
          </a:p>
          <a:p>
            <a:pPr lvl="2" eaLnBrk="1" hangingPunct="1">
              <a:lnSpc>
                <a:spcPct val="80000"/>
              </a:lnSpc>
              <a:buFontTx/>
              <a:buNone/>
            </a:pPr>
            <a:endParaRPr lang="en-US" sz="1600" b="1" dirty="0">
              <a:solidFill>
                <a:srgbClr val="002060"/>
              </a:solidFill>
              <a:latin typeface="Calibri" pitchFamily="34" charset="0"/>
              <a:cs typeface="Calibri" pitchFamily="34" charset="0"/>
            </a:endParaRPr>
          </a:p>
          <a:p>
            <a:pPr lvl="2" eaLnBrk="1" hangingPunct="1">
              <a:lnSpc>
                <a:spcPct val="80000"/>
              </a:lnSpc>
              <a:buFontTx/>
              <a:buNone/>
            </a:pPr>
            <a:endParaRPr lang="en-US" sz="1600" b="1" dirty="0">
              <a:solidFill>
                <a:srgbClr val="002060"/>
              </a:solidFill>
              <a:latin typeface="Calibri" pitchFamily="34" charset="0"/>
              <a:cs typeface="Calibri" pitchFamily="34" charset="0"/>
            </a:endParaRPr>
          </a:p>
          <a:p>
            <a:pPr lvl="2" eaLnBrk="1" hangingPunct="1">
              <a:lnSpc>
                <a:spcPct val="80000"/>
              </a:lnSpc>
              <a:buFontTx/>
              <a:buNone/>
            </a:pPr>
            <a:r>
              <a:rPr lang="en-US" sz="1600" b="1" dirty="0">
                <a:solidFill>
                  <a:srgbClr val="002060"/>
                </a:solidFill>
                <a:latin typeface="Calibri" pitchFamily="34" charset="0"/>
                <a:cs typeface="Calibri" pitchFamily="34" charset="0"/>
              </a:rPr>
              <a:t>			Bright MLS</a:t>
            </a:r>
            <a:r>
              <a:rPr lang="en-US" sz="1000" dirty="0">
                <a:solidFill>
                  <a:srgbClr val="002060"/>
                </a:solidFill>
                <a:latin typeface="Calibri" pitchFamily="34" charset="0"/>
                <a:cs typeface="Calibri" pitchFamily="34" charset="0"/>
              </a:rPr>
              <a:t>®</a:t>
            </a:r>
            <a:endParaRPr lang="en-US" sz="1600" b="1" dirty="0">
              <a:solidFill>
                <a:srgbClr val="002060"/>
              </a:solidFill>
              <a:latin typeface="Calibri" pitchFamily="34" charset="0"/>
              <a:cs typeface="Calibri" pitchFamily="34" charset="0"/>
            </a:endParaRPr>
          </a:p>
          <a:p>
            <a:pPr lvl="2" eaLnBrk="1" hangingPunct="1">
              <a:lnSpc>
                <a:spcPct val="80000"/>
              </a:lnSpc>
              <a:buFontTx/>
              <a:buNone/>
            </a:pPr>
            <a:endParaRPr lang="en-US" sz="1600" b="1" dirty="0">
              <a:solidFill>
                <a:srgbClr val="002060"/>
              </a:solidFill>
              <a:latin typeface="Calibri" pitchFamily="34" charset="0"/>
              <a:cs typeface="Calibri" pitchFamily="34" charset="0"/>
            </a:endParaRPr>
          </a:p>
          <a:p>
            <a:pPr lvl="2" eaLnBrk="1" hangingPunct="1">
              <a:lnSpc>
                <a:spcPct val="80000"/>
              </a:lnSpc>
              <a:buFontTx/>
              <a:buNone/>
            </a:pPr>
            <a:endParaRPr lang="en-US" sz="1600" b="1" dirty="0">
              <a:solidFill>
                <a:srgbClr val="002060"/>
              </a:solidFill>
              <a:latin typeface="Calibri" pitchFamily="34" charset="0"/>
              <a:cs typeface="Calibri" pitchFamily="34" charset="0"/>
            </a:endParaRPr>
          </a:p>
          <a:p>
            <a:pPr lvl="2" eaLnBrk="1" hangingPunct="1">
              <a:lnSpc>
                <a:spcPct val="80000"/>
              </a:lnSpc>
              <a:buFontTx/>
              <a:buNone/>
            </a:pPr>
            <a:r>
              <a:rPr lang="en-US" sz="1600" b="1" dirty="0">
                <a:solidFill>
                  <a:srgbClr val="002060"/>
                </a:solidFill>
                <a:latin typeface="Calibri" pitchFamily="34" charset="0"/>
                <a:cs typeface="Calibri" pitchFamily="34" charset="0"/>
              </a:rPr>
              <a:t>			</a:t>
            </a:r>
          </a:p>
          <a:p>
            <a:pPr lvl="2" eaLnBrk="1" hangingPunct="1">
              <a:lnSpc>
                <a:spcPct val="80000"/>
              </a:lnSpc>
              <a:buFontTx/>
              <a:buNone/>
            </a:pPr>
            <a:endParaRPr lang="en-US" sz="1600" b="1" dirty="0">
              <a:solidFill>
                <a:srgbClr val="002060"/>
              </a:solidFill>
              <a:latin typeface="Calibri" pitchFamily="34" charset="0"/>
              <a:cs typeface="Calibri" pitchFamily="34" charset="0"/>
            </a:endParaRPr>
          </a:p>
          <a:p>
            <a:pPr lvl="2" eaLnBrk="1" hangingPunct="1">
              <a:lnSpc>
                <a:spcPct val="80000"/>
              </a:lnSpc>
              <a:buFontTx/>
              <a:buNone/>
            </a:pPr>
            <a:r>
              <a:rPr lang="en-US" sz="1600" b="1" dirty="0">
                <a:solidFill>
                  <a:srgbClr val="002060"/>
                </a:solidFill>
                <a:latin typeface="Calibri" pitchFamily="34" charset="0"/>
                <a:cs typeface="Calibri" pitchFamily="34" charset="0"/>
              </a:rPr>
              <a:t>                                  	Community Associations Institute</a:t>
            </a:r>
            <a:r>
              <a:rPr lang="en-US" sz="1000" dirty="0">
                <a:solidFill>
                  <a:srgbClr val="002060"/>
                </a:solidFill>
                <a:latin typeface="Calibri" pitchFamily="34" charset="0"/>
                <a:cs typeface="Calibri" pitchFamily="34" charset="0"/>
              </a:rPr>
              <a:t>®</a:t>
            </a:r>
          </a:p>
          <a:p>
            <a:pPr lvl="2" eaLnBrk="1" hangingPunct="1">
              <a:lnSpc>
                <a:spcPct val="80000"/>
              </a:lnSpc>
              <a:buFontTx/>
              <a:buNone/>
            </a:pPr>
            <a:endParaRPr lang="en-US" sz="1000" b="1" dirty="0">
              <a:solidFill>
                <a:srgbClr val="002060"/>
              </a:solidFill>
              <a:latin typeface="Calibri" pitchFamily="34" charset="0"/>
              <a:cs typeface="Calibri" pitchFamily="34" charset="0"/>
            </a:endParaRPr>
          </a:p>
          <a:p>
            <a:pPr lvl="2" eaLnBrk="1" hangingPunct="1">
              <a:lnSpc>
                <a:spcPct val="80000"/>
              </a:lnSpc>
              <a:buFontTx/>
              <a:buNone/>
            </a:pPr>
            <a:endParaRPr lang="en-US" sz="1000" b="1" dirty="0">
              <a:solidFill>
                <a:srgbClr val="002060"/>
              </a:solidFill>
              <a:latin typeface="Calibri" pitchFamily="34" charset="0"/>
              <a:cs typeface="Calibri" pitchFamily="34" charset="0"/>
            </a:endParaRPr>
          </a:p>
          <a:p>
            <a:pPr lvl="2" eaLnBrk="1" hangingPunct="1">
              <a:lnSpc>
                <a:spcPct val="80000"/>
              </a:lnSpc>
              <a:buFontTx/>
              <a:buNone/>
            </a:pPr>
            <a:endParaRPr lang="en-US" sz="1600" b="1" dirty="0">
              <a:solidFill>
                <a:schemeClr val="accent2"/>
              </a:solidFill>
            </a:endParaRPr>
          </a:p>
        </p:txBody>
      </p:sp>
      <p:pic>
        <p:nvPicPr>
          <p:cNvPr id="8"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0" y="2209800"/>
            <a:ext cx="963612" cy="1116012"/>
          </a:xfrm>
          <a:prstGeom prst="rect">
            <a:avLst/>
          </a:prstGeom>
          <a:noFill/>
          <a:ln w="9525" algn="in">
            <a:noFill/>
            <a:miter lim="800000"/>
            <a:headEnd/>
            <a:tailEnd/>
          </a:ln>
          <a:effectLst/>
        </p:spPr>
      </p:pic>
      <p:pic>
        <p:nvPicPr>
          <p:cNvPr id="12" name="Picture 1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pic>
        <p:nvPicPr>
          <p:cNvPr id="2" name="Picture 1"/>
          <p:cNvPicPr>
            <a:picLocks noChangeAspect="1"/>
          </p:cNvPicPr>
          <p:nvPr/>
        </p:nvPicPr>
        <p:blipFill>
          <a:blip r:embed="rId5" cstate="print">
            <a:clrChange>
              <a:clrFrom>
                <a:srgbClr val="FCFEFC"/>
              </a:clrFrom>
              <a:clrTo>
                <a:srgbClr val="FCFEFC">
                  <a:alpha val="0"/>
                </a:srgbClr>
              </a:clrTo>
            </a:clrChange>
            <a:extLst>
              <a:ext uri="{28A0092B-C50C-407E-A947-70E740481C1C}">
                <a14:useLocalDpi xmlns:a14="http://schemas.microsoft.com/office/drawing/2010/main" val="0"/>
              </a:ext>
            </a:extLst>
          </a:blip>
          <a:stretch>
            <a:fillRect/>
          </a:stretch>
        </p:blipFill>
        <p:spPr>
          <a:xfrm>
            <a:off x="838729" y="4581520"/>
            <a:ext cx="2014961" cy="943002"/>
          </a:xfrm>
          <a:prstGeom prst="rect">
            <a:avLst/>
          </a:prstGeom>
        </p:spPr>
      </p:pic>
      <p:pic>
        <p:nvPicPr>
          <p:cNvPr id="5" name="Picture 4">
            <a:extLst>
              <a:ext uri="{FF2B5EF4-FFF2-40B4-BE49-F238E27FC236}">
                <a16:creationId xmlns:a16="http://schemas.microsoft.com/office/drawing/2014/main" id="{616AEF73-C5AD-4633-8CFE-1DB8858692CE}"/>
              </a:ext>
            </a:extLst>
          </p:cNvPr>
          <p:cNvPicPr>
            <a:picLocks noChangeAspect="1"/>
          </p:cNvPicPr>
          <p:nvPr/>
        </p:nvPicPr>
        <p:blipFill>
          <a:blip r:embed="rId6"/>
          <a:stretch>
            <a:fillRect/>
          </a:stretch>
        </p:blipFill>
        <p:spPr>
          <a:xfrm>
            <a:off x="1020762" y="3627436"/>
            <a:ext cx="1504950" cy="685800"/>
          </a:xfrm>
          <a:prstGeom prst="rect">
            <a:avLst/>
          </a:prstGeom>
        </p:spPr>
      </p:pic>
    </p:spTree>
    <p:extLst>
      <p:ext uri="{BB962C8B-B14F-4D97-AF65-F5344CB8AC3E}">
        <p14:creationId xmlns:p14="http://schemas.microsoft.com/office/powerpoint/2010/main" val="27015757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a:bodyPr>
          <a:lstStyle/>
          <a:p>
            <a:pPr eaLnBrk="1" hangingPunct="1"/>
            <a:r>
              <a:rPr lang="en-US" sz="4000" b="1" dirty="0">
                <a:solidFill>
                  <a:srgbClr val="000099"/>
                </a:solidFill>
                <a:latin typeface="Calibri" pitchFamily="34" charset="0"/>
                <a:cs typeface="Calibri" pitchFamily="34" charset="0"/>
              </a:rPr>
              <a:t>Home Warranties and Rental Property</a:t>
            </a:r>
          </a:p>
        </p:txBody>
      </p:sp>
      <p:sp>
        <p:nvSpPr>
          <p:cNvPr id="53251" name="Content Placeholder 2"/>
          <p:cNvSpPr>
            <a:spLocks noGrp="1"/>
          </p:cNvSpPr>
          <p:nvPr>
            <p:ph sz="quarter" idx="1"/>
          </p:nvPr>
        </p:nvSpPr>
        <p:spPr>
          <a:xfrm>
            <a:off x="457200" y="1600200"/>
            <a:ext cx="8229600" cy="4525963"/>
          </a:xfrm>
        </p:spPr>
        <p:txBody>
          <a:bodyPr>
            <a:noAutofit/>
          </a:bodyPr>
          <a:lstStyle/>
          <a:p>
            <a:pPr eaLnBrk="1" hangingPunct="1">
              <a:spcBef>
                <a:spcPts val="0"/>
              </a:spcBef>
              <a:buFontTx/>
              <a:buNone/>
            </a:pPr>
            <a:r>
              <a:rPr lang="en-US" sz="2800" b="1" dirty="0">
                <a:solidFill>
                  <a:srgbClr val="990000"/>
                </a:solidFill>
                <a:latin typeface="Calibri" pitchFamily="34" charset="0"/>
                <a:cs typeface="Calibri" pitchFamily="34" charset="0"/>
              </a:rPr>
              <a:t>What is a home warranty?</a:t>
            </a:r>
            <a:br>
              <a:rPr lang="en-US" sz="2800" dirty="0">
                <a:latin typeface="Calibri" pitchFamily="34" charset="0"/>
                <a:cs typeface="Calibri" pitchFamily="34" charset="0"/>
              </a:rPr>
            </a:br>
            <a:r>
              <a:rPr lang="en-US" sz="2000" dirty="0">
                <a:solidFill>
                  <a:srgbClr val="002060"/>
                </a:solidFill>
                <a:latin typeface="Calibri" pitchFamily="34" charset="0"/>
                <a:cs typeface="Calibri" pitchFamily="34" charset="0"/>
              </a:rPr>
              <a:t>General warranties are service contracts covering most major systems and structures. </a:t>
            </a:r>
          </a:p>
          <a:p>
            <a:pPr eaLnBrk="1" hangingPunct="1">
              <a:spcBef>
                <a:spcPts val="0"/>
              </a:spcBef>
              <a:buFontTx/>
              <a:buNone/>
            </a:pPr>
            <a:endParaRPr lang="en-US" sz="2000" dirty="0">
              <a:latin typeface="Calibri" pitchFamily="34" charset="0"/>
              <a:cs typeface="Calibri" pitchFamily="34" charset="0"/>
            </a:endParaRPr>
          </a:p>
          <a:p>
            <a:pPr eaLnBrk="1" hangingPunct="1">
              <a:spcBef>
                <a:spcPts val="0"/>
              </a:spcBef>
              <a:buFontTx/>
              <a:buNone/>
            </a:pPr>
            <a:r>
              <a:rPr lang="en-US" sz="2800" b="1" dirty="0">
                <a:solidFill>
                  <a:srgbClr val="990000"/>
                </a:solidFill>
                <a:latin typeface="Calibri" pitchFamily="34" charset="0"/>
                <a:cs typeface="Calibri" pitchFamily="34" charset="0"/>
              </a:rPr>
              <a:t>How do they work?</a:t>
            </a:r>
            <a:br>
              <a:rPr lang="en-US" sz="2800" b="1" dirty="0">
                <a:solidFill>
                  <a:srgbClr val="990000"/>
                </a:solidFill>
                <a:latin typeface="Calibri" pitchFamily="34" charset="0"/>
                <a:cs typeface="Calibri" pitchFamily="34" charset="0"/>
              </a:rPr>
            </a:br>
            <a:r>
              <a:rPr lang="en-US" sz="2000" dirty="0">
                <a:solidFill>
                  <a:srgbClr val="002060"/>
                </a:solidFill>
                <a:latin typeface="Calibri" pitchFamily="34" charset="0"/>
                <a:cs typeface="Calibri" pitchFamily="34" charset="0"/>
              </a:rPr>
              <a:t>The warranty company collects money from you and tries not to spend it.</a:t>
            </a:r>
          </a:p>
          <a:p>
            <a:pPr eaLnBrk="1" hangingPunct="1">
              <a:spcBef>
                <a:spcPts val="0"/>
              </a:spcBef>
              <a:buFontTx/>
              <a:buNone/>
            </a:pPr>
            <a:endParaRPr lang="en-US" sz="2000" dirty="0">
              <a:latin typeface="Calibri" pitchFamily="34" charset="0"/>
              <a:cs typeface="Calibri" pitchFamily="34" charset="0"/>
            </a:endParaRPr>
          </a:p>
          <a:p>
            <a:pPr eaLnBrk="1" hangingPunct="1">
              <a:spcBef>
                <a:spcPts val="0"/>
              </a:spcBef>
              <a:buFontTx/>
              <a:buNone/>
            </a:pPr>
            <a:r>
              <a:rPr lang="en-US" sz="2800" b="1" dirty="0">
                <a:solidFill>
                  <a:srgbClr val="990000"/>
                </a:solidFill>
                <a:latin typeface="Calibri" pitchFamily="34" charset="0"/>
                <a:cs typeface="Calibri" pitchFamily="34" charset="0"/>
              </a:rPr>
              <a:t>What are the economics of purchased warranties?</a:t>
            </a:r>
          </a:p>
          <a:p>
            <a:pPr indent="0" eaLnBrk="1" hangingPunct="1">
              <a:spcBef>
                <a:spcPts val="0"/>
              </a:spcBef>
              <a:buFontTx/>
              <a:buNone/>
            </a:pPr>
            <a:r>
              <a:rPr lang="en-US" sz="2000" dirty="0">
                <a:solidFill>
                  <a:srgbClr val="002060"/>
                </a:solidFill>
                <a:latin typeface="Calibri" pitchFamily="34" charset="0"/>
                <a:cs typeface="Calibri" pitchFamily="34" charset="0"/>
              </a:rPr>
              <a:t>Some purchasers will come-out ahead. Most will not. If they did, the warranty company would be out of business. As a result, unless you have major repairs, you will likely pay more through a warranty than if you pay-as-you-go. The companies further enhance their profitability through deductibles and the use of low-bid contractors and cheap materials.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a:bodyPr>
          <a:lstStyle/>
          <a:p>
            <a:pPr eaLnBrk="1" hangingPunct="1"/>
            <a:r>
              <a:rPr lang="en-US" sz="4000" b="1" dirty="0">
                <a:solidFill>
                  <a:srgbClr val="000099"/>
                </a:solidFill>
                <a:latin typeface="Calibri" pitchFamily="34" charset="0"/>
                <a:cs typeface="Calibri" pitchFamily="34" charset="0"/>
              </a:rPr>
              <a:t>Home Warranties and Rental Property</a:t>
            </a:r>
            <a:endParaRPr lang="en-US" sz="4000" b="1" dirty="0">
              <a:latin typeface="Calibri" pitchFamily="34" charset="0"/>
              <a:cs typeface="Calibri" pitchFamily="34" charset="0"/>
            </a:endParaRPr>
          </a:p>
        </p:txBody>
      </p:sp>
      <p:sp>
        <p:nvSpPr>
          <p:cNvPr id="3" name="Content Placeholder 2"/>
          <p:cNvSpPr>
            <a:spLocks noGrp="1"/>
          </p:cNvSpPr>
          <p:nvPr>
            <p:ph sz="quarter" idx="1"/>
          </p:nvPr>
        </p:nvSpPr>
        <p:spPr/>
        <p:txBody>
          <a:bodyPr>
            <a:normAutofit/>
          </a:bodyPr>
          <a:lstStyle/>
          <a:p>
            <a:pPr eaLnBrk="1" hangingPunct="1">
              <a:buFontTx/>
              <a:buNone/>
              <a:defRPr/>
            </a:pPr>
            <a:r>
              <a:rPr lang="en-US" sz="2800" dirty="0">
                <a:solidFill>
                  <a:srgbClr val="990000"/>
                </a:solidFill>
                <a:latin typeface="Calibri" pitchFamily="34" charset="0"/>
                <a:cs typeface="Calibri" pitchFamily="34" charset="0"/>
              </a:rPr>
              <a:t>What problems do they pose for property managers?</a:t>
            </a:r>
          </a:p>
          <a:p>
            <a:pPr eaLnBrk="1" hangingPunct="1">
              <a:buFontTx/>
              <a:buNone/>
              <a:defRPr/>
            </a:pPr>
            <a:endParaRPr lang="en-US" sz="1100" dirty="0">
              <a:solidFill>
                <a:srgbClr val="990000"/>
              </a:solidFill>
              <a:latin typeface="Calibri" pitchFamily="34" charset="0"/>
              <a:cs typeface="Calibri" pitchFamily="34" charset="0"/>
            </a:endParaRPr>
          </a:p>
          <a:p>
            <a:pPr marL="274320" lvl="1" indent="-274320" eaLnBrk="1" hangingPunct="1">
              <a:buClr>
                <a:srgbClr val="800000"/>
              </a:buClr>
              <a:buSzPct val="90000"/>
              <a:buFontTx/>
              <a:buAutoNum type="arabicPeriod"/>
              <a:defRPr/>
            </a:pPr>
            <a:r>
              <a:rPr lang="en-US" sz="2400" dirty="0">
                <a:solidFill>
                  <a:srgbClr val="002060"/>
                </a:solidFill>
                <a:latin typeface="Calibri" pitchFamily="34" charset="0"/>
                <a:cs typeface="Calibri" pitchFamily="34" charset="0"/>
              </a:rPr>
              <a:t>They generally have a deductible on each claim and they want a check waiting for their technician when he arrives; </a:t>
            </a:r>
          </a:p>
          <a:p>
            <a:pPr marL="274320" lvl="1" indent="-274320" eaLnBrk="1" hangingPunct="1">
              <a:buClr>
                <a:srgbClr val="800000"/>
              </a:buClr>
              <a:buSzPct val="90000"/>
              <a:buFontTx/>
              <a:buAutoNum type="arabicPeriod"/>
              <a:defRPr/>
            </a:pPr>
            <a:endParaRPr lang="en-US" sz="1100" dirty="0">
              <a:solidFill>
                <a:srgbClr val="002060"/>
              </a:solidFill>
              <a:latin typeface="Calibri" pitchFamily="34" charset="0"/>
              <a:cs typeface="Calibri" pitchFamily="34" charset="0"/>
            </a:endParaRPr>
          </a:p>
          <a:p>
            <a:pPr marL="274320" lvl="1" indent="-274320" eaLnBrk="1" hangingPunct="1">
              <a:buClr>
                <a:srgbClr val="800000"/>
              </a:buClr>
              <a:buSzPct val="90000"/>
              <a:buFontTx/>
              <a:buAutoNum type="arabicPeriod"/>
              <a:defRPr/>
            </a:pPr>
            <a:r>
              <a:rPr lang="en-US" sz="2400" dirty="0">
                <a:solidFill>
                  <a:srgbClr val="002060"/>
                </a:solidFill>
                <a:latin typeface="Calibri" pitchFamily="34" charset="0"/>
                <a:cs typeface="Calibri" pitchFamily="34" charset="0"/>
              </a:rPr>
              <a:t>They have a network of lowest bid contractors, so their   workmanship leaves much to be desired; </a:t>
            </a:r>
          </a:p>
          <a:p>
            <a:pPr marL="274320" lvl="1" indent="-274320" eaLnBrk="1" hangingPunct="1">
              <a:buClr>
                <a:srgbClr val="800000"/>
              </a:buClr>
              <a:buSzPct val="90000"/>
              <a:buFontTx/>
              <a:buAutoNum type="arabicPeriod"/>
              <a:defRPr/>
            </a:pPr>
            <a:endParaRPr lang="en-US" sz="1100" dirty="0">
              <a:solidFill>
                <a:srgbClr val="002060"/>
              </a:solidFill>
              <a:latin typeface="Calibri" pitchFamily="34" charset="0"/>
              <a:cs typeface="Calibri" pitchFamily="34" charset="0"/>
            </a:endParaRPr>
          </a:p>
          <a:p>
            <a:pPr marL="274320" lvl="1" indent="-274320" eaLnBrk="1" hangingPunct="1">
              <a:buClr>
                <a:srgbClr val="800000"/>
              </a:buClr>
              <a:buSzPct val="90000"/>
              <a:buFontTx/>
              <a:buAutoNum type="arabicPeriod"/>
              <a:defRPr/>
            </a:pPr>
            <a:r>
              <a:rPr lang="en-US" sz="2400" dirty="0">
                <a:solidFill>
                  <a:srgbClr val="002060"/>
                </a:solidFill>
                <a:latin typeface="Calibri" pitchFamily="34" charset="0"/>
                <a:cs typeface="Calibri" pitchFamily="34" charset="0"/>
              </a:rPr>
              <a:t>Their contractors consider the warranty company to be the “customer,” so they often show little or no respect to our tenants or us.</a:t>
            </a:r>
          </a:p>
        </p:txBody>
      </p:sp>
      <p:sp>
        <p:nvSpPr>
          <p:cNvPr id="54276" name="TextBox 4"/>
          <p:cNvSpPr txBox="1">
            <a:spLocks noChangeArrowheads="1"/>
          </p:cNvSpPr>
          <p:nvPr/>
        </p:nvSpPr>
        <p:spPr bwMode="auto">
          <a:xfrm>
            <a:off x="1828800" y="5638800"/>
            <a:ext cx="5486400" cy="400110"/>
          </a:xfrm>
          <a:prstGeom prst="rect">
            <a:avLst/>
          </a:prstGeom>
          <a:noFill/>
          <a:ln w="9525">
            <a:noFill/>
            <a:miter lim="800000"/>
            <a:headEnd/>
            <a:tailEnd/>
          </a:ln>
        </p:spPr>
        <p:txBody>
          <a:bodyPr>
            <a:spAutoFit/>
          </a:bodyPr>
          <a:lstStyle/>
          <a:p>
            <a:pPr algn="ctr"/>
            <a:r>
              <a:rPr lang="en-US" sz="2000" dirty="0">
                <a:solidFill>
                  <a:srgbClr val="990000"/>
                </a:solidFill>
                <a:latin typeface="Calibri" pitchFamily="34" charset="0"/>
                <a:cs typeface="Calibri" pitchFamily="34" charset="0"/>
              </a:rPr>
              <a:t>Warranties: If you don’t have one, don’t buy one!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a:bodyPr>
          <a:lstStyle/>
          <a:p>
            <a:pPr eaLnBrk="1" hangingPunct="1"/>
            <a:r>
              <a:rPr lang="en-US" sz="4000" b="1" dirty="0">
                <a:solidFill>
                  <a:srgbClr val="000099"/>
                </a:solidFill>
                <a:latin typeface="Calibri" pitchFamily="34" charset="0"/>
                <a:cs typeface="Calibri" pitchFamily="34" charset="0"/>
              </a:rPr>
              <a:t>Home Warranties and Rental Property</a:t>
            </a:r>
            <a:endParaRPr lang="en-US" sz="4000" b="1" dirty="0">
              <a:latin typeface="Calibri" pitchFamily="34" charset="0"/>
              <a:cs typeface="Calibri" pitchFamily="34" charset="0"/>
            </a:endParaRPr>
          </a:p>
        </p:txBody>
      </p:sp>
      <p:sp>
        <p:nvSpPr>
          <p:cNvPr id="3" name="Content Placeholder 2"/>
          <p:cNvSpPr>
            <a:spLocks noGrp="1"/>
          </p:cNvSpPr>
          <p:nvPr>
            <p:ph sz="quarter" idx="1"/>
          </p:nvPr>
        </p:nvSpPr>
        <p:spPr/>
        <p:txBody>
          <a:bodyPr/>
          <a:lstStyle/>
          <a:p>
            <a:pPr eaLnBrk="1" hangingPunct="1">
              <a:buFontTx/>
              <a:buNone/>
              <a:defRPr/>
            </a:pPr>
            <a:r>
              <a:rPr lang="en-US" dirty="0">
                <a:solidFill>
                  <a:srgbClr val="990000"/>
                </a:solidFill>
                <a:latin typeface="Calibri" pitchFamily="34" charset="0"/>
                <a:cs typeface="Calibri" pitchFamily="34" charset="0"/>
              </a:rPr>
              <a:t>Why do we mention this?</a:t>
            </a:r>
          </a:p>
          <a:p>
            <a:pPr eaLnBrk="1" hangingPunct="1">
              <a:buFontTx/>
              <a:buNone/>
              <a:defRPr/>
            </a:pPr>
            <a:r>
              <a:rPr lang="en-US" sz="2400" dirty="0">
                <a:solidFill>
                  <a:srgbClr val="990000"/>
                </a:solidFill>
                <a:latin typeface="Calibri" pitchFamily="34" charset="0"/>
                <a:cs typeface="Calibri" pitchFamily="34" charset="0"/>
              </a:rPr>
              <a:t>WE </a:t>
            </a:r>
            <a:r>
              <a:rPr lang="en-US" sz="2400" u="sng" dirty="0">
                <a:solidFill>
                  <a:srgbClr val="990000"/>
                </a:solidFill>
                <a:latin typeface="Calibri" pitchFamily="34" charset="0"/>
                <a:cs typeface="Calibri" pitchFamily="34" charset="0"/>
              </a:rPr>
              <a:t>WILL</a:t>
            </a:r>
            <a:r>
              <a:rPr lang="en-US" sz="2400" dirty="0">
                <a:solidFill>
                  <a:srgbClr val="990000"/>
                </a:solidFill>
                <a:latin typeface="Calibri" pitchFamily="34" charset="0"/>
                <a:cs typeface="Calibri" pitchFamily="34" charset="0"/>
              </a:rPr>
              <a:t>:</a:t>
            </a:r>
          </a:p>
          <a:p>
            <a:pPr marL="342900" lvl="1" indent="-342900" eaLnBrk="1" hangingPunct="1">
              <a:buClr>
                <a:srgbClr val="800000"/>
              </a:buClr>
              <a:buSzPct val="90000"/>
              <a:buFont typeface="Webdings" panose="05030102010509060703" pitchFamily="18" charset="2"/>
              <a:buChar char=""/>
              <a:defRPr/>
            </a:pPr>
            <a:r>
              <a:rPr lang="en-US" sz="2000" dirty="0">
                <a:solidFill>
                  <a:srgbClr val="002060"/>
                </a:solidFill>
                <a:latin typeface="Calibri" pitchFamily="34" charset="0"/>
                <a:cs typeface="Calibri" pitchFamily="34" charset="0"/>
              </a:rPr>
              <a:t>Try always to use equipment warranty providers – appliances, new HVAC systems, roofing.</a:t>
            </a:r>
          </a:p>
          <a:p>
            <a:pPr marL="342900" lvl="1" indent="-342900" eaLnBrk="1" hangingPunct="1">
              <a:buClr>
                <a:srgbClr val="800000"/>
              </a:buClr>
              <a:buSzPct val="90000"/>
              <a:buFont typeface="Webdings" panose="05030102010509060703" pitchFamily="18" charset="2"/>
              <a:buChar char=""/>
              <a:defRPr/>
            </a:pPr>
            <a:r>
              <a:rPr lang="en-US" sz="2000" dirty="0">
                <a:solidFill>
                  <a:srgbClr val="002060"/>
                </a:solidFill>
                <a:latin typeface="Calibri" pitchFamily="34" charset="0"/>
                <a:cs typeface="Calibri" pitchFamily="34" charset="0"/>
              </a:rPr>
              <a:t>Make a reasonable effort to use your home warranty company for general repairs.</a:t>
            </a:r>
          </a:p>
          <a:p>
            <a:pPr marL="0" lvl="1" indent="0" eaLnBrk="1" hangingPunct="1">
              <a:buClr>
                <a:srgbClr val="800000"/>
              </a:buClr>
              <a:buNone/>
              <a:defRPr/>
            </a:pPr>
            <a:r>
              <a:rPr lang="en-US" sz="2400" dirty="0">
                <a:solidFill>
                  <a:srgbClr val="800000"/>
                </a:solidFill>
                <a:latin typeface="Calibri" pitchFamily="34" charset="0"/>
                <a:cs typeface="Calibri" pitchFamily="34" charset="0"/>
              </a:rPr>
              <a:t>WE WILL </a:t>
            </a:r>
            <a:r>
              <a:rPr lang="en-US" sz="2400" u="sng" dirty="0">
                <a:solidFill>
                  <a:srgbClr val="800000"/>
                </a:solidFill>
                <a:latin typeface="Calibri" pitchFamily="34" charset="0"/>
                <a:cs typeface="Calibri" pitchFamily="34" charset="0"/>
              </a:rPr>
              <a:t>NOT</a:t>
            </a:r>
            <a:r>
              <a:rPr lang="en-US" sz="2400" dirty="0">
                <a:solidFill>
                  <a:srgbClr val="800000"/>
                </a:solidFill>
                <a:latin typeface="Calibri" pitchFamily="34" charset="0"/>
                <a:cs typeface="Calibri" pitchFamily="34" charset="0"/>
              </a:rPr>
              <a:t>:</a:t>
            </a:r>
          </a:p>
          <a:p>
            <a:pPr marL="342900" lvl="1" indent="-342900" eaLnBrk="1" hangingPunct="1">
              <a:buClr>
                <a:srgbClr val="800000"/>
              </a:buClr>
              <a:buSzPct val="90000"/>
              <a:buFont typeface="Webdings" panose="05030102010509060703" pitchFamily="18" charset="2"/>
              <a:buChar char=""/>
              <a:defRPr/>
            </a:pPr>
            <a:r>
              <a:rPr lang="en-US" sz="2000" dirty="0">
                <a:solidFill>
                  <a:srgbClr val="002060"/>
                </a:solidFill>
                <a:latin typeface="Calibri" pitchFamily="34" charset="0"/>
                <a:cs typeface="Calibri" pitchFamily="34" charset="0"/>
              </a:rPr>
              <a:t>Pay a deductible in advance – you must get the company to keep your credit card on file for deductibles.</a:t>
            </a:r>
          </a:p>
          <a:p>
            <a:pPr marL="342900" lvl="1" indent="-342900" eaLnBrk="1" hangingPunct="1">
              <a:buClr>
                <a:srgbClr val="800000"/>
              </a:buClr>
              <a:buSzPct val="90000"/>
              <a:buFont typeface="Webdings" panose="05030102010509060703" pitchFamily="18" charset="2"/>
              <a:buChar char=""/>
              <a:defRPr/>
            </a:pPr>
            <a:r>
              <a:rPr lang="en-US" sz="2000" dirty="0">
                <a:solidFill>
                  <a:srgbClr val="002060"/>
                </a:solidFill>
                <a:latin typeface="Calibri" pitchFamily="34" charset="0"/>
                <a:cs typeface="Calibri" pitchFamily="34" charset="0"/>
              </a:rPr>
              <a:t>Use the warranty company for call-backs—if they don’t do the job right the first time, we’re going to get a real contractor.</a:t>
            </a:r>
          </a:p>
        </p:txBody>
      </p:sp>
      <p:sp>
        <p:nvSpPr>
          <p:cNvPr id="55300" name="TextBox 3"/>
          <p:cNvSpPr txBox="1">
            <a:spLocks noChangeArrowheads="1"/>
          </p:cNvSpPr>
          <p:nvPr/>
        </p:nvSpPr>
        <p:spPr bwMode="auto">
          <a:xfrm>
            <a:off x="838200" y="5867400"/>
            <a:ext cx="2743200" cy="369888"/>
          </a:xfrm>
          <a:prstGeom prst="rect">
            <a:avLst/>
          </a:prstGeom>
          <a:noFill/>
          <a:ln w="9525">
            <a:noFill/>
            <a:miter lim="800000"/>
            <a:headEnd/>
            <a:tailEnd/>
          </a:ln>
        </p:spPr>
        <p:txBody>
          <a:bodyPr>
            <a:spAutoFit/>
          </a:bodyPr>
          <a:lstStyle/>
          <a:p>
            <a:r>
              <a:rPr lang="en-US" dirty="0">
                <a:latin typeface="Calibri" pitchFamily="34" charset="0"/>
                <a:cs typeface="Calibri" pitchFamily="34" charset="0"/>
                <a:hlinkClick r:id="rId3" action="ppaction://hlinksldjump"/>
              </a:rPr>
              <a:t>Return to Program</a:t>
            </a:r>
            <a:endParaRPr lang="en-US" dirty="0">
              <a:latin typeface="Calibri" pitchFamily="34" charset="0"/>
              <a:cs typeface="Calibri"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a:xfrm>
            <a:off x="457200" y="1524000"/>
            <a:ext cx="8229600" cy="4785360"/>
          </a:xfrm>
        </p:spPr>
        <p:txBody>
          <a:bodyPr>
            <a:normAutofit lnSpcReduction="10000"/>
          </a:bodyPr>
          <a:lstStyle/>
          <a:p>
            <a:pPr eaLnBrk="1" hangingPunct="1">
              <a:buClr>
                <a:srgbClr val="800000"/>
              </a:buClr>
              <a:buSzPct val="90000"/>
              <a:buFont typeface="Webdings" panose="05030102010509060703" pitchFamily="18" charset="2"/>
              <a:buChar char=""/>
            </a:pPr>
            <a:r>
              <a:rPr lang="en-US" sz="2800" dirty="0">
                <a:solidFill>
                  <a:schemeClr val="bg1"/>
                </a:solidFill>
                <a:latin typeface="Calibri" panose="020F0502020204030204" pitchFamily="34" charset="0"/>
              </a:rPr>
              <a:t>Rent is due on the due date (usually the first)</a:t>
            </a:r>
          </a:p>
          <a:p>
            <a:pPr eaLnBrk="1" hangingPunct="1">
              <a:buClr>
                <a:srgbClr val="800000"/>
              </a:buClr>
              <a:buSzPct val="90000"/>
              <a:buFont typeface="Webdings" panose="05030102010509060703" pitchFamily="18" charset="2"/>
              <a:buChar char=""/>
            </a:pPr>
            <a:r>
              <a:rPr lang="en-US" sz="2800" dirty="0">
                <a:solidFill>
                  <a:schemeClr val="bg1"/>
                </a:solidFill>
                <a:latin typeface="Calibri" panose="020F0502020204030204" pitchFamily="34" charset="0"/>
              </a:rPr>
              <a:t>Rent is late on the 2</a:t>
            </a:r>
            <a:r>
              <a:rPr lang="en-US" sz="2800" baseline="30000" dirty="0">
                <a:solidFill>
                  <a:schemeClr val="bg1"/>
                </a:solidFill>
                <a:latin typeface="Calibri" panose="020F0502020204030204" pitchFamily="34" charset="0"/>
              </a:rPr>
              <a:t>nd</a:t>
            </a:r>
            <a:r>
              <a:rPr lang="en-US" sz="2800" dirty="0">
                <a:solidFill>
                  <a:schemeClr val="bg1"/>
                </a:solidFill>
                <a:latin typeface="Calibri" panose="020F0502020204030204" pitchFamily="34" charset="0"/>
              </a:rPr>
              <a:t> day—there is no “grace period”</a:t>
            </a:r>
          </a:p>
          <a:p>
            <a:pPr eaLnBrk="1" hangingPunct="1">
              <a:buClr>
                <a:srgbClr val="800000"/>
              </a:buClr>
              <a:buSzPct val="90000"/>
              <a:buFont typeface="Webdings" panose="05030102010509060703" pitchFamily="18" charset="2"/>
              <a:buChar char=""/>
            </a:pPr>
            <a:r>
              <a:rPr lang="en-US" sz="2800" dirty="0">
                <a:solidFill>
                  <a:schemeClr val="bg1"/>
                </a:solidFill>
                <a:latin typeface="Calibri" panose="020F0502020204030204" pitchFamily="34" charset="0"/>
              </a:rPr>
              <a:t>Maryland prohibits late fees until after the 5</a:t>
            </a:r>
            <a:r>
              <a:rPr lang="en-US" sz="2800" baseline="30000" dirty="0">
                <a:solidFill>
                  <a:schemeClr val="bg1"/>
                </a:solidFill>
                <a:latin typeface="Calibri" panose="020F0502020204030204" pitchFamily="34" charset="0"/>
              </a:rPr>
              <a:t>th</a:t>
            </a:r>
            <a:r>
              <a:rPr lang="en-US" sz="2800" dirty="0">
                <a:solidFill>
                  <a:schemeClr val="bg1"/>
                </a:solidFill>
                <a:latin typeface="Calibri" panose="020F0502020204030204" pitchFamily="34" charset="0"/>
              </a:rPr>
              <a:t> day (10</a:t>
            </a:r>
            <a:r>
              <a:rPr lang="en-US" sz="2800" baseline="30000" dirty="0">
                <a:solidFill>
                  <a:schemeClr val="bg1"/>
                </a:solidFill>
                <a:latin typeface="Calibri" panose="020F0502020204030204" pitchFamily="34" charset="0"/>
              </a:rPr>
              <a:t>th</a:t>
            </a:r>
            <a:r>
              <a:rPr lang="en-US" sz="2800" dirty="0">
                <a:solidFill>
                  <a:schemeClr val="bg1"/>
                </a:solidFill>
                <a:latin typeface="Calibri" panose="020F0502020204030204" pitchFamily="34" charset="0"/>
              </a:rPr>
              <a:t> in Montgomery County)</a:t>
            </a:r>
          </a:p>
          <a:p>
            <a:pPr eaLnBrk="1" hangingPunct="1">
              <a:buClr>
                <a:srgbClr val="800000"/>
              </a:buClr>
              <a:buSzPct val="90000"/>
              <a:buFont typeface="Webdings" panose="05030102010509060703" pitchFamily="18" charset="2"/>
              <a:buChar char=""/>
            </a:pPr>
            <a:r>
              <a:rPr lang="en-US" sz="2800" dirty="0">
                <a:solidFill>
                  <a:schemeClr val="bg1"/>
                </a:solidFill>
                <a:latin typeface="Calibri" panose="020F0502020204030204" pitchFamily="34" charset="0"/>
              </a:rPr>
              <a:t>Suit may be filed on the 2</a:t>
            </a:r>
            <a:r>
              <a:rPr lang="en-US" sz="2800" baseline="30000" dirty="0">
                <a:solidFill>
                  <a:schemeClr val="bg1"/>
                </a:solidFill>
                <a:latin typeface="Calibri" panose="020F0502020204030204" pitchFamily="34" charset="0"/>
              </a:rPr>
              <a:t>nd</a:t>
            </a:r>
            <a:r>
              <a:rPr lang="en-US" sz="2800" dirty="0">
                <a:solidFill>
                  <a:schemeClr val="bg1"/>
                </a:solidFill>
                <a:latin typeface="Calibri" panose="020F0502020204030204" pitchFamily="34" charset="0"/>
              </a:rPr>
              <a:t> day</a:t>
            </a:r>
          </a:p>
          <a:p>
            <a:pPr eaLnBrk="1" hangingPunct="1"/>
            <a:endParaRPr lang="en-US" sz="2400" dirty="0">
              <a:solidFill>
                <a:srgbClr val="000099"/>
              </a:solidFill>
            </a:endParaRPr>
          </a:p>
          <a:p>
            <a:pPr eaLnBrk="1" hangingPunct="1">
              <a:buFontTx/>
              <a:buNone/>
            </a:pPr>
            <a:r>
              <a:rPr lang="en-US" sz="2400" dirty="0">
                <a:solidFill>
                  <a:srgbClr val="002060"/>
                </a:solidFill>
                <a:latin typeface="Calibri" panose="020F0502020204030204" pitchFamily="34" charset="0"/>
              </a:rPr>
              <a:t>MMI generally files suit after 12 to 15 days. By filing later in the month, the trial is scheduled in the next calendar month. Thus, for the cost of a single suit, the judgment includes two months’ rent.</a:t>
            </a:r>
          </a:p>
        </p:txBody>
      </p:sp>
      <p:sp>
        <p:nvSpPr>
          <p:cNvPr id="5" name="Rectangle 4"/>
          <p:cNvSpPr/>
          <p:nvPr/>
        </p:nvSpPr>
        <p:spPr>
          <a:xfrm>
            <a:off x="0" y="304800"/>
            <a:ext cx="9144000" cy="830997"/>
          </a:xfrm>
          <a:prstGeom prst="rect">
            <a:avLst/>
          </a:prstGeom>
          <a:noFill/>
        </p:spPr>
        <p:txBody>
          <a:bodyPr wrap="square" lIns="91440" tIns="45720" rIns="91440" bIns="45720">
            <a:spAutoFit/>
          </a:bodyPr>
          <a:lstStyle/>
          <a:p>
            <a:pPr algn="ctr"/>
            <a:r>
              <a:rPr lang="en-US" sz="4800" b="1" cap="none" spc="0" dirty="0">
                <a:ln w="1905">
                  <a:noFill/>
                </a:ln>
                <a:solidFill>
                  <a:srgbClr val="800000"/>
                </a:solidFill>
              </a:rPr>
              <a:t>Rent Collection in Maryland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p:txBody>
          <a:bodyPr>
            <a:normAutofit/>
          </a:bodyPr>
          <a:lstStyle/>
          <a:p>
            <a:pPr eaLnBrk="1" hangingPunct="1">
              <a:buFontTx/>
              <a:buNone/>
            </a:pPr>
            <a:r>
              <a:rPr lang="en-US" dirty="0">
                <a:solidFill>
                  <a:schemeClr val="bg1"/>
                </a:solidFill>
                <a:latin typeface="Calibri" panose="020F0502020204030204" pitchFamily="34" charset="0"/>
              </a:rPr>
              <a:t>The suit we file is a </a:t>
            </a:r>
            <a:r>
              <a:rPr lang="en-US" u="sng" dirty="0">
                <a:solidFill>
                  <a:schemeClr val="bg1"/>
                </a:solidFill>
                <a:latin typeface="Calibri" panose="020F0502020204030204" pitchFamily="34" charset="0"/>
              </a:rPr>
              <a:t>District Court suit for possession</a:t>
            </a:r>
            <a:r>
              <a:rPr lang="en-US" dirty="0">
                <a:solidFill>
                  <a:schemeClr val="bg1"/>
                </a:solidFill>
                <a:latin typeface="Calibri" panose="020F0502020204030204" pitchFamily="34" charset="0"/>
              </a:rPr>
              <a:t>.</a:t>
            </a:r>
          </a:p>
          <a:p>
            <a:pPr eaLnBrk="1" hangingPunct="1">
              <a:buFontTx/>
              <a:buNone/>
            </a:pPr>
            <a:endParaRPr lang="en-US" sz="2800" dirty="0">
              <a:solidFill>
                <a:srgbClr val="000099"/>
              </a:solidFill>
              <a:latin typeface="Calibri" panose="020F0502020204030204" pitchFamily="34" charset="0"/>
            </a:endParaRPr>
          </a:p>
          <a:p>
            <a:pPr eaLnBrk="1" hangingPunct="1">
              <a:buFontTx/>
              <a:buNone/>
            </a:pPr>
            <a:r>
              <a:rPr lang="en-US" sz="2400" dirty="0">
                <a:solidFill>
                  <a:srgbClr val="000099"/>
                </a:solidFill>
                <a:latin typeface="Calibri" panose="020F0502020204030204" pitchFamily="34" charset="0"/>
              </a:rPr>
              <a:t>The judgment is NOT for money; it is for possession on the basis of non-payment.</a:t>
            </a:r>
          </a:p>
          <a:p>
            <a:pPr eaLnBrk="1" hangingPunct="1">
              <a:buFontTx/>
              <a:buNone/>
            </a:pPr>
            <a:endParaRPr lang="en-US" sz="2400" dirty="0">
              <a:solidFill>
                <a:srgbClr val="000099"/>
              </a:solidFill>
              <a:latin typeface="Calibri" panose="020F0502020204030204" pitchFamily="34" charset="0"/>
            </a:endParaRPr>
          </a:p>
          <a:p>
            <a:pPr eaLnBrk="1" hangingPunct="1">
              <a:buFontTx/>
              <a:buNone/>
            </a:pPr>
            <a:r>
              <a:rPr lang="en-US" sz="2400" dirty="0">
                <a:solidFill>
                  <a:srgbClr val="000099"/>
                </a:solidFill>
                <a:latin typeface="Calibri" panose="020F0502020204030204" pitchFamily="34" charset="0"/>
              </a:rPr>
              <a:t>We cannot garnish wages or seize bank accounts—not yet.</a:t>
            </a:r>
          </a:p>
          <a:p>
            <a:pPr eaLnBrk="1" hangingPunct="1">
              <a:buFontTx/>
              <a:buNone/>
            </a:pPr>
            <a:endParaRPr lang="en-US" sz="2400" dirty="0">
              <a:solidFill>
                <a:srgbClr val="000099"/>
              </a:solidFill>
              <a:latin typeface="Calibri" panose="020F0502020204030204" pitchFamily="34" charset="0"/>
            </a:endParaRPr>
          </a:p>
          <a:p>
            <a:pPr eaLnBrk="1" hangingPunct="1">
              <a:buFontTx/>
              <a:buNone/>
            </a:pPr>
            <a:r>
              <a:rPr lang="en-US" sz="2400" dirty="0">
                <a:solidFill>
                  <a:srgbClr val="000099"/>
                </a:solidFill>
                <a:latin typeface="Calibri" panose="020F0502020204030204" pitchFamily="34" charset="0"/>
              </a:rPr>
              <a:t>Suits for money are filed in Civil Court. They require personal service and they take much longer.</a:t>
            </a:r>
          </a:p>
        </p:txBody>
      </p:sp>
      <p:sp>
        <p:nvSpPr>
          <p:cNvPr id="5" name="Rectangle 4"/>
          <p:cNvSpPr/>
          <p:nvPr/>
        </p:nvSpPr>
        <p:spPr>
          <a:xfrm>
            <a:off x="5105400" y="-1600200"/>
            <a:ext cx="8842273" cy="830997"/>
          </a:xfrm>
          <a:prstGeom prst="rect">
            <a:avLst/>
          </a:prstGeom>
          <a:noFill/>
        </p:spPr>
        <p:txBody>
          <a:bodyPr wrap="square" lIns="91440" tIns="45720" rIns="91440" bIns="45720">
            <a:spAutoFit/>
          </a:bodyPr>
          <a:lstStyle/>
          <a:p>
            <a:pPr algn="ctr"/>
            <a:r>
              <a:rPr lang="en-US" sz="4800" b="1" cap="none" spc="0" dirty="0">
                <a:ln w="1905"/>
                <a:solidFill>
                  <a:srgbClr val="800000"/>
                </a:solidFill>
                <a:effectLst>
                  <a:innerShdw blurRad="69850" dist="43180" dir="5400000">
                    <a:srgbClr val="000000">
                      <a:alpha val="65000"/>
                    </a:srgbClr>
                  </a:innerShdw>
                </a:effectLst>
              </a:rPr>
              <a:t>Rent Collection in Maryland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p:txBody>
          <a:bodyPr>
            <a:normAutofit/>
          </a:bodyPr>
          <a:lstStyle/>
          <a:p>
            <a:pPr eaLnBrk="1" hangingPunct="1">
              <a:buFontTx/>
              <a:buNone/>
            </a:pPr>
            <a:r>
              <a:rPr lang="en-US" sz="2800" dirty="0">
                <a:solidFill>
                  <a:schemeClr val="bg1"/>
                </a:solidFill>
                <a:latin typeface="Calibri" panose="020F0502020204030204" pitchFamily="34" charset="0"/>
              </a:rPr>
              <a:t>Once we take judgment for possession, the court grants an automatic 5-day stay. This means we can take no further action for that 5-day period. </a:t>
            </a:r>
          </a:p>
          <a:p>
            <a:pPr eaLnBrk="1" hangingPunct="1">
              <a:buFontTx/>
              <a:buNone/>
            </a:pPr>
            <a:endParaRPr lang="en-US" sz="2800" dirty="0">
              <a:solidFill>
                <a:srgbClr val="002060"/>
              </a:solidFill>
              <a:latin typeface="Calibri" panose="020F0502020204030204" pitchFamily="34" charset="0"/>
            </a:endParaRPr>
          </a:p>
          <a:p>
            <a:pPr eaLnBrk="1" hangingPunct="1">
              <a:buFontTx/>
              <a:buNone/>
            </a:pPr>
            <a:r>
              <a:rPr lang="en-US" sz="2400" dirty="0">
                <a:solidFill>
                  <a:srgbClr val="002060"/>
                </a:solidFill>
                <a:latin typeface="Calibri" panose="020F0502020204030204" pitchFamily="34" charset="0"/>
              </a:rPr>
              <a:t>After the stay expires, we file a Warrant of Restitution. This is the order for eviction by the Sheriff’s Department.</a:t>
            </a:r>
          </a:p>
          <a:p>
            <a:pPr eaLnBrk="1" hangingPunct="1">
              <a:buFontTx/>
              <a:buNone/>
            </a:pPr>
            <a:endParaRPr lang="en-US" sz="2400" dirty="0">
              <a:solidFill>
                <a:srgbClr val="002060"/>
              </a:solidFill>
              <a:latin typeface="Calibri" panose="020F0502020204030204" pitchFamily="34" charset="0"/>
            </a:endParaRPr>
          </a:p>
          <a:p>
            <a:pPr eaLnBrk="1" hangingPunct="1">
              <a:buFontTx/>
              <a:buNone/>
            </a:pPr>
            <a:r>
              <a:rPr lang="en-US" sz="2400" dirty="0">
                <a:solidFill>
                  <a:srgbClr val="002060"/>
                </a:solidFill>
                <a:latin typeface="Calibri" panose="020F0502020204030204" pitchFamily="34" charset="0"/>
              </a:rPr>
              <a:t>We now wait our turn for the sheriff to work us into his schedule. When he does, he will give us a date and tell us how many movers will be required to execute the eviction. The landlord pays for the movers.</a:t>
            </a:r>
          </a:p>
        </p:txBody>
      </p:sp>
      <p:sp>
        <p:nvSpPr>
          <p:cNvPr id="5" name="Rectangle 4"/>
          <p:cNvSpPr/>
          <p:nvPr/>
        </p:nvSpPr>
        <p:spPr>
          <a:xfrm>
            <a:off x="76200" y="304800"/>
            <a:ext cx="8842273" cy="830997"/>
          </a:xfrm>
          <a:prstGeom prst="rect">
            <a:avLst/>
          </a:prstGeom>
          <a:noFill/>
        </p:spPr>
        <p:txBody>
          <a:bodyPr wrap="square" lIns="91440" tIns="45720" rIns="91440" bIns="45720">
            <a:spAutoFit/>
          </a:bodyPr>
          <a:lstStyle/>
          <a:p>
            <a:pPr algn="ctr"/>
            <a:r>
              <a:rPr lang="en-US" sz="4800" b="1" cap="none" spc="0" dirty="0">
                <a:ln w="1905"/>
                <a:solidFill>
                  <a:srgbClr val="800000"/>
                </a:solidFill>
                <a:effectLst>
                  <a:innerShdw blurRad="69850" dist="43180" dir="5400000">
                    <a:srgbClr val="000000">
                      <a:alpha val="65000"/>
                    </a:srgbClr>
                  </a:innerShdw>
                </a:effectLst>
              </a:rPr>
              <a:t>Rent Collection in Maryland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a:xfrm>
            <a:off x="685800" y="1600200"/>
            <a:ext cx="8001000" cy="4525963"/>
          </a:xfrm>
        </p:spPr>
        <p:txBody>
          <a:bodyPr>
            <a:normAutofit/>
          </a:bodyPr>
          <a:lstStyle/>
          <a:p>
            <a:pPr eaLnBrk="1" hangingPunct="1">
              <a:buFontTx/>
              <a:buNone/>
            </a:pPr>
            <a:r>
              <a:rPr lang="en-US" sz="2800" dirty="0">
                <a:solidFill>
                  <a:schemeClr val="bg1"/>
                </a:solidFill>
                <a:latin typeface="Calibri" panose="020F0502020204030204" pitchFamily="34" charset="0"/>
              </a:rPr>
              <a:t>The tenant can stop the process by making payment – </a:t>
            </a:r>
            <a:r>
              <a:rPr lang="en-US" sz="2800" i="1" dirty="0">
                <a:solidFill>
                  <a:schemeClr val="bg1"/>
                </a:solidFill>
                <a:latin typeface="Calibri" panose="020F0502020204030204" pitchFamily="34" charset="0"/>
              </a:rPr>
              <a:t>we are not permitted to refuse</a:t>
            </a:r>
            <a:r>
              <a:rPr lang="en-US" sz="2800" dirty="0">
                <a:solidFill>
                  <a:schemeClr val="bg1"/>
                </a:solidFill>
                <a:latin typeface="Calibri" panose="020F0502020204030204" pitchFamily="34" charset="0"/>
              </a:rPr>
              <a:t>.</a:t>
            </a:r>
          </a:p>
          <a:p>
            <a:pPr eaLnBrk="1" hangingPunct="1">
              <a:buFontTx/>
              <a:buNone/>
            </a:pPr>
            <a:endParaRPr lang="en-US" sz="3600" dirty="0">
              <a:latin typeface="Calibri" panose="020F0502020204030204" pitchFamily="34" charset="0"/>
            </a:endParaRPr>
          </a:p>
          <a:p>
            <a:pPr eaLnBrk="1" hangingPunct="1">
              <a:buFontTx/>
              <a:buNone/>
            </a:pPr>
            <a:r>
              <a:rPr lang="en-US" sz="2400" dirty="0">
                <a:solidFill>
                  <a:srgbClr val="002060"/>
                </a:solidFill>
                <a:latin typeface="Calibri" panose="020F0502020204030204" pitchFamily="34" charset="0"/>
              </a:rPr>
              <a:t>To stop the eviction, the tenant needs only to pay the rent covered by the judgment, even if several months have passed.</a:t>
            </a:r>
          </a:p>
          <a:p>
            <a:pPr eaLnBrk="1" hangingPunct="1">
              <a:buFontTx/>
              <a:buNone/>
            </a:pPr>
            <a:endParaRPr lang="en-US" sz="2400" dirty="0">
              <a:solidFill>
                <a:srgbClr val="002060"/>
              </a:solidFill>
              <a:latin typeface="Calibri" panose="020F0502020204030204" pitchFamily="34" charset="0"/>
            </a:endParaRPr>
          </a:p>
          <a:p>
            <a:pPr eaLnBrk="1" hangingPunct="1">
              <a:buFontTx/>
              <a:buNone/>
            </a:pPr>
            <a:r>
              <a:rPr lang="en-US" sz="2400" dirty="0">
                <a:solidFill>
                  <a:srgbClr val="002060"/>
                </a:solidFill>
                <a:latin typeface="Calibri" panose="020F0502020204030204" pitchFamily="34" charset="0"/>
              </a:rPr>
              <a:t>They must pay all other fees granted by the judgment including late fees and legal fees.</a:t>
            </a:r>
          </a:p>
        </p:txBody>
      </p:sp>
      <p:sp>
        <p:nvSpPr>
          <p:cNvPr id="5" name="Rectangle 4"/>
          <p:cNvSpPr/>
          <p:nvPr/>
        </p:nvSpPr>
        <p:spPr>
          <a:xfrm>
            <a:off x="76200" y="304800"/>
            <a:ext cx="8842273" cy="830997"/>
          </a:xfrm>
          <a:prstGeom prst="rect">
            <a:avLst/>
          </a:prstGeom>
          <a:noFill/>
        </p:spPr>
        <p:txBody>
          <a:bodyPr wrap="square" lIns="91440" tIns="45720" rIns="91440" bIns="45720">
            <a:spAutoFit/>
          </a:bodyPr>
          <a:lstStyle/>
          <a:p>
            <a:pPr algn="ctr"/>
            <a:r>
              <a:rPr lang="en-US" sz="4800" b="1" cap="none" spc="0" dirty="0">
                <a:ln w="1905"/>
                <a:solidFill>
                  <a:srgbClr val="800000"/>
                </a:solidFill>
                <a:effectLst>
                  <a:innerShdw blurRad="69850" dist="43180" dir="5400000">
                    <a:srgbClr val="000000">
                      <a:alpha val="65000"/>
                    </a:srgbClr>
                  </a:innerShdw>
                </a:effectLst>
              </a:rPr>
              <a:t>Rent Collection in Maryland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685800" y="1600200"/>
            <a:ext cx="8001000" cy="4525963"/>
          </a:xfrm>
        </p:spPr>
        <p:txBody>
          <a:bodyPr>
            <a:normAutofit/>
          </a:bodyPr>
          <a:lstStyle/>
          <a:p>
            <a:pPr eaLnBrk="1" hangingPunct="1">
              <a:buFontTx/>
              <a:buNone/>
            </a:pPr>
            <a:r>
              <a:rPr lang="en-US" sz="2800" dirty="0">
                <a:solidFill>
                  <a:schemeClr val="bg1"/>
                </a:solidFill>
                <a:latin typeface="Calibri" panose="020F0502020204030204" pitchFamily="34" charset="0"/>
              </a:rPr>
              <a:t>Any contact with the tenant, (personal, phone or mail), may jeopardize the case – tenants may claim arrangements have been made and the judge may believe the tenant.</a:t>
            </a:r>
          </a:p>
          <a:p>
            <a:pPr eaLnBrk="1" hangingPunct="1">
              <a:buFontTx/>
              <a:buNone/>
            </a:pPr>
            <a:endParaRPr lang="en-US" sz="3600" dirty="0">
              <a:latin typeface="Calibri" panose="020F0502020204030204" pitchFamily="34" charset="0"/>
            </a:endParaRPr>
          </a:p>
          <a:p>
            <a:pPr eaLnBrk="1" hangingPunct="1">
              <a:buFontTx/>
              <a:buNone/>
            </a:pPr>
            <a:r>
              <a:rPr lang="en-US" sz="2400" dirty="0">
                <a:solidFill>
                  <a:srgbClr val="002060"/>
                </a:solidFill>
                <a:latin typeface="Calibri" panose="020F0502020204030204" pitchFamily="34" charset="0"/>
              </a:rPr>
              <a:t>MMI will not phone your tenant while legal action is pending.</a:t>
            </a:r>
          </a:p>
          <a:p>
            <a:pPr eaLnBrk="1" hangingPunct="1">
              <a:buFontTx/>
              <a:buNone/>
            </a:pPr>
            <a:endParaRPr lang="en-US" sz="2400" dirty="0">
              <a:solidFill>
                <a:srgbClr val="002060"/>
              </a:solidFill>
              <a:latin typeface="Calibri" panose="020F0502020204030204" pitchFamily="34" charset="0"/>
            </a:endParaRPr>
          </a:p>
          <a:p>
            <a:pPr eaLnBrk="1" hangingPunct="1">
              <a:buFontTx/>
              <a:buNone/>
            </a:pPr>
            <a:r>
              <a:rPr lang="en-US" sz="2400" dirty="0">
                <a:solidFill>
                  <a:srgbClr val="002060"/>
                </a:solidFill>
                <a:latin typeface="Calibri" panose="020F0502020204030204" pitchFamily="34" charset="0"/>
              </a:rPr>
              <a:t>You must not contact your tenant or engage in conversation while litigation is pending—if you do, we must terminate the legal action.</a:t>
            </a:r>
          </a:p>
        </p:txBody>
      </p:sp>
      <p:sp>
        <p:nvSpPr>
          <p:cNvPr id="2" name="Rectangle 1"/>
          <p:cNvSpPr/>
          <p:nvPr/>
        </p:nvSpPr>
        <p:spPr>
          <a:xfrm>
            <a:off x="76200" y="304800"/>
            <a:ext cx="8842273" cy="830997"/>
          </a:xfrm>
          <a:prstGeom prst="rect">
            <a:avLst/>
          </a:prstGeom>
          <a:noFill/>
        </p:spPr>
        <p:txBody>
          <a:bodyPr wrap="square" lIns="91440" tIns="45720" rIns="91440" bIns="45720">
            <a:spAutoFit/>
          </a:bodyPr>
          <a:lstStyle/>
          <a:p>
            <a:pPr algn="ctr"/>
            <a:r>
              <a:rPr lang="en-US" sz="4800" b="1" cap="none" spc="0" dirty="0">
                <a:ln w="1905"/>
                <a:solidFill>
                  <a:srgbClr val="800000"/>
                </a:solidFill>
                <a:effectLst>
                  <a:innerShdw blurRad="69850" dist="43180" dir="5400000">
                    <a:srgbClr val="000000">
                      <a:alpha val="65000"/>
                    </a:srgbClr>
                  </a:innerShdw>
                </a:effectLst>
              </a:rPr>
              <a:t>Rent Collection in Maryland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p:txBody>
          <a:bodyPr>
            <a:normAutofit/>
          </a:bodyPr>
          <a:lstStyle/>
          <a:p>
            <a:pPr eaLnBrk="1" hangingPunct="1">
              <a:buFontTx/>
              <a:buNone/>
            </a:pPr>
            <a:r>
              <a:rPr lang="en-US" sz="2800" dirty="0">
                <a:solidFill>
                  <a:schemeClr val="bg1"/>
                </a:solidFill>
                <a:latin typeface="Calibri" panose="020F0502020204030204" pitchFamily="34" charset="0"/>
              </a:rPr>
              <a:t>After the eviction…</a:t>
            </a:r>
          </a:p>
          <a:p>
            <a:pPr eaLnBrk="1" hangingPunct="1">
              <a:buFontTx/>
              <a:buNone/>
            </a:pPr>
            <a:endParaRPr lang="en-US" sz="3600" dirty="0">
              <a:latin typeface="Calibri" panose="020F0502020204030204" pitchFamily="34" charset="0"/>
            </a:endParaRPr>
          </a:p>
          <a:p>
            <a:pPr eaLnBrk="1" hangingPunct="1">
              <a:buFontTx/>
              <a:buNone/>
            </a:pPr>
            <a:r>
              <a:rPr lang="en-US" sz="2400" dirty="0">
                <a:solidFill>
                  <a:srgbClr val="002060"/>
                </a:solidFill>
                <a:latin typeface="Calibri" panose="020F0502020204030204" pitchFamily="34" charset="0"/>
              </a:rPr>
              <a:t>We will assess damages and charge the tenant for unpaid rent and damage.</a:t>
            </a:r>
          </a:p>
          <a:p>
            <a:pPr eaLnBrk="1" hangingPunct="1">
              <a:buFontTx/>
              <a:buNone/>
            </a:pPr>
            <a:endParaRPr lang="en-US" sz="2400" dirty="0">
              <a:solidFill>
                <a:srgbClr val="002060"/>
              </a:solidFill>
              <a:latin typeface="Calibri" panose="020F0502020204030204" pitchFamily="34" charset="0"/>
            </a:endParaRPr>
          </a:p>
          <a:p>
            <a:pPr eaLnBrk="1" hangingPunct="1">
              <a:buFontTx/>
              <a:buNone/>
            </a:pPr>
            <a:r>
              <a:rPr lang="en-US" sz="2400" dirty="0">
                <a:solidFill>
                  <a:srgbClr val="002060"/>
                </a:solidFill>
                <a:latin typeface="Calibri" panose="020F0502020204030204" pitchFamily="34" charset="0"/>
              </a:rPr>
              <a:t>We will credit the security deposit and earned interest.</a:t>
            </a:r>
          </a:p>
          <a:p>
            <a:pPr eaLnBrk="1" hangingPunct="1">
              <a:buFontTx/>
              <a:buNone/>
            </a:pPr>
            <a:endParaRPr lang="en-US" sz="2400" dirty="0">
              <a:solidFill>
                <a:srgbClr val="002060"/>
              </a:solidFill>
              <a:latin typeface="Calibri" panose="020F0502020204030204" pitchFamily="34" charset="0"/>
            </a:endParaRPr>
          </a:p>
          <a:p>
            <a:pPr eaLnBrk="1" hangingPunct="1">
              <a:buFontTx/>
              <a:buNone/>
            </a:pPr>
            <a:r>
              <a:rPr lang="en-US" sz="2400" dirty="0">
                <a:solidFill>
                  <a:srgbClr val="002060"/>
                </a:solidFill>
                <a:latin typeface="Calibri" panose="020F0502020204030204" pitchFamily="34" charset="0"/>
              </a:rPr>
              <a:t>We will bill the tenant for the difference.</a:t>
            </a:r>
          </a:p>
        </p:txBody>
      </p:sp>
      <p:sp>
        <p:nvSpPr>
          <p:cNvPr id="5" name="Rectangle 4"/>
          <p:cNvSpPr/>
          <p:nvPr/>
        </p:nvSpPr>
        <p:spPr>
          <a:xfrm>
            <a:off x="76200" y="304800"/>
            <a:ext cx="8842273" cy="830997"/>
          </a:xfrm>
          <a:prstGeom prst="rect">
            <a:avLst/>
          </a:prstGeom>
          <a:noFill/>
        </p:spPr>
        <p:txBody>
          <a:bodyPr wrap="square" lIns="91440" tIns="45720" rIns="91440" bIns="45720">
            <a:spAutoFit/>
          </a:bodyPr>
          <a:lstStyle/>
          <a:p>
            <a:pPr algn="ctr"/>
            <a:r>
              <a:rPr lang="en-US" sz="4800" b="1" cap="none" spc="0" dirty="0">
                <a:ln w="1905"/>
                <a:solidFill>
                  <a:srgbClr val="800000"/>
                </a:solidFill>
                <a:effectLst>
                  <a:innerShdw blurRad="69850" dist="43180" dir="5400000">
                    <a:srgbClr val="000000">
                      <a:alpha val="65000"/>
                    </a:srgbClr>
                  </a:innerShdw>
                </a:effectLst>
              </a:rPr>
              <a:t>Rent Collection in Maryland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p:txBody>
          <a:bodyPr>
            <a:noAutofit/>
          </a:bodyPr>
          <a:lstStyle/>
          <a:p>
            <a:pPr eaLnBrk="1" hangingPunct="1">
              <a:buFontTx/>
              <a:buNone/>
            </a:pPr>
            <a:r>
              <a:rPr lang="en-US" sz="2800" dirty="0">
                <a:solidFill>
                  <a:schemeClr val="bg1"/>
                </a:solidFill>
                <a:latin typeface="Calibri" panose="020F0502020204030204" pitchFamily="34" charset="0"/>
              </a:rPr>
              <a:t>Civil Collection</a:t>
            </a:r>
          </a:p>
          <a:p>
            <a:pPr eaLnBrk="1" hangingPunct="1">
              <a:buFontTx/>
              <a:buNone/>
            </a:pPr>
            <a:endParaRPr lang="en-US" sz="1050" dirty="0">
              <a:solidFill>
                <a:srgbClr val="002060"/>
              </a:solidFill>
              <a:latin typeface="Calibri" panose="020F0502020204030204" pitchFamily="34" charset="0"/>
            </a:endParaRPr>
          </a:p>
          <a:p>
            <a:pPr eaLnBrk="1" hangingPunct="1">
              <a:buFontTx/>
              <a:buNone/>
            </a:pPr>
            <a:r>
              <a:rPr lang="en-US" sz="2000" dirty="0">
                <a:solidFill>
                  <a:srgbClr val="002060"/>
                </a:solidFill>
                <a:latin typeface="Calibri" panose="020F0502020204030204" pitchFamily="34" charset="0"/>
              </a:rPr>
              <a:t>If a significant balance remains, we will try to locate the tenant. If we can find the tenant, if he/she has a job, if it looks like the money is collectible, we will pursue a civil case. The attorney will charge a fee in advance plus a percentage of funds recovered.</a:t>
            </a:r>
          </a:p>
          <a:p>
            <a:pPr eaLnBrk="1" hangingPunct="1">
              <a:buFontTx/>
              <a:buNone/>
            </a:pPr>
            <a:endParaRPr lang="en-US" sz="2000" dirty="0">
              <a:solidFill>
                <a:srgbClr val="002060"/>
              </a:solidFill>
              <a:latin typeface="Calibri" panose="020F0502020204030204" pitchFamily="34" charset="0"/>
            </a:endParaRPr>
          </a:p>
          <a:p>
            <a:pPr eaLnBrk="1" hangingPunct="1">
              <a:buFontTx/>
              <a:buNone/>
            </a:pPr>
            <a:r>
              <a:rPr lang="en-US" sz="2000" dirty="0">
                <a:solidFill>
                  <a:srgbClr val="002060"/>
                </a:solidFill>
                <a:latin typeface="Calibri" panose="020F0502020204030204" pitchFamily="34" charset="0"/>
              </a:rPr>
              <a:t>This process may take 6 months, a year or longer. Recovery is rare. This is the reason we consider the filing of the District Court suit for possession urgent. We always file. We always try to ensure that a non-paying tenant is removed before massive debt accumulates</a:t>
            </a:r>
            <a:r>
              <a:rPr lang="en-US" sz="2400" dirty="0">
                <a:solidFill>
                  <a:srgbClr val="002060"/>
                </a:solidFill>
                <a:latin typeface="Calibri" panose="020F0502020204030204" pitchFamily="34" charset="0"/>
              </a:rPr>
              <a:t>.</a:t>
            </a:r>
          </a:p>
        </p:txBody>
      </p:sp>
      <p:sp>
        <p:nvSpPr>
          <p:cNvPr id="5" name="Rectangle 4"/>
          <p:cNvSpPr/>
          <p:nvPr/>
        </p:nvSpPr>
        <p:spPr>
          <a:xfrm>
            <a:off x="76200" y="304800"/>
            <a:ext cx="8842273" cy="830997"/>
          </a:xfrm>
          <a:prstGeom prst="rect">
            <a:avLst/>
          </a:prstGeom>
          <a:noFill/>
        </p:spPr>
        <p:txBody>
          <a:bodyPr wrap="square" lIns="91440" tIns="45720" rIns="91440" bIns="45720">
            <a:spAutoFit/>
          </a:bodyPr>
          <a:lstStyle/>
          <a:p>
            <a:pPr algn="ctr"/>
            <a:r>
              <a:rPr lang="en-US" sz="4800" b="1" cap="none" spc="0" dirty="0">
                <a:ln w="1905"/>
                <a:solidFill>
                  <a:srgbClr val="800000"/>
                </a:solidFill>
                <a:effectLst>
                  <a:innerShdw blurRad="69850" dist="43180" dir="5400000">
                    <a:srgbClr val="000000">
                      <a:alpha val="65000"/>
                    </a:srgbClr>
                  </a:innerShdw>
                </a:effectLst>
              </a:rPr>
              <a:t>Rent Collection in Maryland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724400" y="304800"/>
            <a:ext cx="3886200" cy="1143000"/>
          </a:xfrm>
        </p:spPr>
        <p:txBody>
          <a:bodyPr/>
          <a:lstStyle/>
          <a:p>
            <a:pPr eaLnBrk="1" hangingPunct="1">
              <a:defRPr/>
            </a:pPr>
            <a:r>
              <a:rPr lang="en-US" sz="4800" b="0" dirty="0">
                <a:solidFill>
                  <a:srgbClr val="990000"/>
                </a:solidFill>
                <a:effectLst>
                  <a:outerShdw blurRad="38100" dist="38100" dir="2700000" algn="tl">
                    <a:srgbClr val="000000"/>
                  </a:outerShdw>
                </a:effectLst>
                <a:latin typeface="Aktiv Grotesk XBold" panose="020B0803020202020204" pitchFamily="34" charset="0"/>
              </a:rPr>
              <a:t>LEASING</a:t>
            </a:r>
          </a:p>
        </p:txBody>
      </p:sp>
      <p:sp>
        <p:nvSpPr>
          <p:cNvPr id="47107" name="Rectangle 3"/>
          <p:cNvSpPr>
            <a:spLocks noGrp="1" noChangeArrowheads="1"/>
          </p:cNvSpPr>
          <p:nvPr>
            <p:ph idx="1"/>
          </p:nvPr>
        </p:nvSpPr>
        <p:spPr/>
        <p:txBody>
          <a:bodyPr/>
          <a:lstStyle/>
          <a:p>
            <a:pPr algn="ctr" eaLnBrk="1" hangingPunct="1">
              <a:buFontTx/>
              <a:buNone/>
              <a:defRPr/>
            </a:pPr>
            <a:r>
              <a:rPr lang="en-US" sz="2800" b="1" u="sng" dirty="0">
                <a:solidFill>
                  <a:srgbClr val="002060"/>
                </a:solidFill>
                <a:latin typeface="Calibri" pitchFamily="34" charset="0"/>
                <a:cs typeface="Calibri" pitchFamily="34" charset="0"/>
              </a:rPr>
              <a:t>Leasing Results Are Relative to Preparation</a:t>
            </a:r>
          </a:p>
          <a:p>
            <a:pPr eaLnBrk="1" hangingPunct="1">
              <a:buFontTx/>
              <a:buNone/>
              <a:defRPr/>
            </a:pPr>
            <a:endParaRPr lang="en-US" sz="2800" b="1" u="sng" dirty="0">
              <a:latin typeface="Calibri" pitchFamily="34" charset="0"/>
              <a:cs typeface="Calibri" pitchFamily="34" charset="0"/>
            </a:endParaRPr>
          </a:p>
          <a:p>
            <a:pPr eaLnBrk="1" hangingPunct="1">
              <a:buFontTx/>
              <a:buNone/>
              <a:defRPr/>
            </a:pPr>
            <a:r>
              <a:rPr lang="en-US" sz="2400" b="1" dirty="0">
                <a:solidFill>
                  <a:schemeClr val="bg1"/>
                </a:solidFill>
                <a:latin typeface="Calibri" pitchFamily="34" charset="0"/>
                <a:cs typeface="Calibri" pitchFamily="34" charset="0"/>
              </a:rPr>
              <a:t>Your MMI Property Manager will:</a:t>
            </a:r>
          </a:p>
          <a:p>
            <a:pPr lvl="1" eaLnBrk="1" hangingPunct="1">
              <a:buFont typeface="Wingdings" pitchFamily="2" charset="2"/>
              <a:buNone/>
              <a:defRPr/>
            </a:pPr>
            <a:endParaRPr lang="en-US" sz="1600" b="1" dirty="0">
              <a:solidFill>
                <a:srgbClr val="990000"/>
              </a:solidFill>
              <a:latin typeface="Calibri" pitchFamily="34" charset="0"/>
              <a:cs typeface="Calibri" pitchFamily="34" charset="0"/>
            </a:endParaRPr>
          </a:p>
          <a:p>
            <a:pPr lvl="1" eaLnBrk="1" hangingPunct="1">
              <a:buClr>
                <a:srgbClr val="800000"/>
              </a:buClr>
              <a:buFont typeface="Webdings" panose="05030102010509060703" pitchFamily="18" charset="2"/>
              <a:buChar char=""/>
              <a:defRPr/>
            </a:pPr>
            <a:r>
              <a:rPr lang="en-US" sz="2400" dirty="0">
                <a:solidFill>
                  <a:schemeClr val="bg1"/>
                </a:solidFill>
                <a:latin typeface="Calibri" pitchFamily="34" charset="0"/>
                <a:cs typeface="Calibri" pitchFamily="34" charset="0"/>
              </a:rPr>
              <a:t>Recommend updates &amp; maintenance.</a:t>
            </a:r>
          </a:p>
          <a:p>
            <a:pPr lvl="1" eaLnBrk="1" hangingPunct="1">
              <a:buClr>
                <a:srgbClr val="800000"/>
              </a:buClr>
              <a:buFont typeface="Webdings" panose="05030102010509060703" pitchFamily="18" charset="2"/>
              <a:buChar char=""/>
              <a:defRPr/>
            </a:pPr>
            <a:endParaRPr lang="en-US" sz="1050" dirty="0">
              <a:solidFill>
                <a:schemeClr val="bg1"/>
              </a:solidFill>
              <a:latin typeface="Calibri" pitchFamily="34" charset="0"/>
              <a:cs typeface="Calibri" pitchFamily="34" charset="0"/>
            </a:endParaRPr>
          </a:p>
          <a:p>
            <a:pPr lvl="1" eaLnBrk="1" hangingPunct="1">
              <a:buClr>
                <a:srgbClr val="800000"/>
              </a:buClr>
              <a:buFont typeface="Webdings" panose="05030102010509060703" pitchFamily="18" charset="2"/>
              <a:buChar char=""/>
              <a:defRPr/>
            </a:pPr>
            <a:r>
              <a:rPr lang="en-US" sz="2400" dirty="0">
                <a:solidFill>
                  <a:schemeClr val="bg1"/>
                </a:solidFill>
                <a:latin typeface="Calibri" pitchFamily="34" charset="0"/>
                <a:cs typeface="Calibri" pitchFamily="34" charset="0"/>
              </a:rPr>
              <a:t>Help you establish a marketable rental rate.</a:t>
            </a:r>
          </a:p>
          <a:p>
            <a:pPr lvl="1" eaLnBrk="1" hangingPunct="1">
              <a:buClr>
                <a:srgbClr val="800000"/>
              </a:buClr>
              <a:buFont typeface="Webdings" panose="05030102010509060703" pitchFamily="18" charset="2"/>
              <a:buChar char=""/>
              <a:defRPr/>
            </a:pPr>
            <a:endParaRPr lang="en-US" sz="1050" dirty="0">
              <a:solidFill>
                <a:schemeClr val="bg1"/>
              </a:solidFill>
              <a:latin typeface="Calibri" pitchFamily="34" charset="0"/>
              <a:cs typeface="Calibri" pitchFamily="34" charset="0"/>
            </a:endParaRPr>
          </a:p>
          <a:p>
            <a:pPr lvl="1" eaLnBrk="1" hangingPunct="1">
              <a:buClr>
                <a:srgbClr val="800000"/>
              </a:buClr>
              <a:buFont typeface="Webdings" panose="05030102010509060703" pitchFamily="18" charset="2"/>
              <a:buChar char=""/>
              <a:defRPr/>
            </a:pPr>
            <a:r>
              <a:rPr lang="en-US" sz="2400" dirty="0">
                <a:solidFill>
                  <a:schemeClr val="bg1"/>
                </a:solidFill>
                <a:latin typeface="Calibri" pitchFamily="34" charset="0"/>
                <a:cs typeface="Calibri" pitchFamily="34" charset="0"/>
              </a:rPr>
              <a:t>Administer licensing, lead testing and other requirements.</a:t>
            </a: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a:xfrm>
            <a:off x="457200" y="1447800"/>
            <a:ext cx="8229600" cy="4525963"/>
          </a:xfrm>
        </p:spPr>
        <p:txBody>
          <a:bodyPr/>
          <a:lstStyle/>
          <a:p>
            <a:pPr eaLnBrk="1" hangingPunct="1">
              <a:buFontTx/>
              <a:buNone/>
            </a:pPr>
            <a:r>
              <a:rPr lang="en-US" sz="2800" dirty="0">
                <a:solidFill>
                  <a:srgbClr val="002060"/>
                </a:solidFill>
                <a:latin typeface="Calibri" panose="020F0502020204030204" pitchFamily="34" charset="0"/>
              </a:rPr>
              <a:t>Before we return to the program…</a:t>
            </a:r>
          </a:p>
          <a:p>
            <a:pPr eaLnBrk="1" hangingPunct="1">
              <a:buFontTx/>
              <a:buNone/>
            </a:pPr>
            <a:endParaRPr lang="en-US" sz="900" dirty="0">
              <a:latin typeface="Calibri" panose="020F0502020204030204" pitchFamily="34" charset="0"/>
            </a:endParaRPr>
          </a:p>
          <a:p>
            <a:pPr eaLnBrk="1" hangingPunct="1">
              <a:buFontTx/>
              <a:buNone/>
            </a:pPr>
            <a:r>
              <a:rPr lang="en-US" sz="2000" dirty="0">
                <a:solidFill>
                  <a:schemeClr val="bg1"/>
                </a:solidFill>
                <a:latin typeface="Calibri" panose="020F0502020204030204" pitchFamily="34" charset="0"/>
              </a:rPr>
              <a:t>You must think about the legal process. We will do everything we can to prevent leasing to a problem tenant, but we can only check the past; not the future.</a:t>
            </a:r>
          </a:p>
          <a:p>
            <a:pPr lvl="1" eaLnBrk="1" hangingPunct="1">
              <a:buFont typeface="Wingdings" pitchFamily="2" charset="2"/>
              <a:buChar char="§"/>
            </a:pPr>
            <a:endParaRPr lang="en-US" sz="500" dirty="0">
              <a:latin typeface="Calibri" panose="020F0502020204030204" pitchFamily="34" charset="0"/>
            </a:endParaRPr>
          </a:p>
          <a:p>
            <a:pPr lvl="1" eaLnBrk="1" hangingPunct="1">
              <a:buFontTx/>
              <a:buNone/>
            </a:pPr>
            <a:r>
              <a:rPr lang="en-US" sz="1600" b="1" dirty="0">
                <a:solidFill>
                  <a:srgbClr val="002060"/>
                </a:solidFill>
                <a:latin typeface="Calibri" panose="020F0502020204030204" pitchFamily="34" charset="0"/>
              </a:rPr>
              <a:t>You must be prepared, at worst case, to suffer:</a:t>
            </a:r>
          </a:p>
          <a:p>
            <a:pPr lvl="1" eaLnBrk="1" hangingPunct="1">
              <a:buClr>
                <a:srgbClr val="800000"/>
              </a:buClr>
              <a:buSzPct val="90000"/>
              <a:buFont typeface="Webdings" panose="05030102010509060703" pitchFamily="18" charset="2"/>
              <a:buChar char=""/>
            </a:pPr>
            <a:r>
              <a:rPr lang="en-US" sz="1600" dirty="0">
                <a:solidFill>
                  <a:srgbClr val="002060"/>
                </a:solidFill>
                <a:latin typeface="Calibri" panose="020F0502020204030204" pitchFamily="34" charset="0"/>
              </a:rPr>
              <a:t>2-3 months’ lost rent before the eviction</a:t>
            </a:r>
          </a:p>
          <a:p>
            <a:pPr lvl="1" eaLnBrk="1" hangingPunct="1">
              <a:buClr>
                <a:srgbClr val="800000"/>
              </a:buClr>
              <a:buSzPct val="90000"/>
              <a:buFont typeface="Webdings" panose="05030102010509060703" pitchFamily="18" charset="2"/>
              <a:buChar char=""/>
            </a:pPr>
            <a:r>
              <a:rPr lang="en-US" sz="1600" dirty="0">
                <a:solidFill>
                  <a:srgbClr val="002060"/>
                </a:solidFill>
                <a:latin typeface="Calibri" panose="020F0502020204030204" pitchFamily="34" charset="0"/>
              </a:rPr>
              <a:t>The cost of the eviction: $200 legal fees, $500 to $1,000 movers</a:t>
            </a:r>
          </a:p>
          <a:p>
            <a:pPr lvl="1" eaLnBrk="1" hangingPunct="1">
              <a:buClr>
                <a:srgbClr val="800000"/>
              </a:buClr>
              <a:buSzPct val="90000"/>
              <a:buFont typeface="Webdings" panose="05030102010509060703" pitchFamily="18" charset="2"/>
              <a:buChar char=""/>
            </a:pPr>
            <a:r>
              <a:rPr lang="en-US" sz="1600" dirty="0">
                <a:solidFill>
                  <a:srgbClr val="002060"/>
                </a:solidFill>
                <a:latin typeface="Calibri" panose="020F0502020204030204" pitchFamily="34" charset="0"/>
              </a:rPr>
              <a:t>2-4 more months’ lost rent during repair and re-rental</a:t>
            </a:r>
          </a:p>
          <a:p>
            <a:pPr lvl="1" eaLnBrk="1" hangingPunct="1">
              <a:buClr>
                <a:srgbClr val="800000"/>
              </a:buClr>
              <a:buSzPct val="90000"/>
              <a:buFont typeface="Webdings" panose="05030102010509060703" pitchFamily="18" charset="2"/>
              <a:buChar char=""/>
            </a:pPr>
            <a:r>
              <a:rPr lang="en-US" sz="1600" dirty="0">
                <a:solidFill>
                  <a:srgbClr val="002060"/>
                </a:solidFill>
                <a:latin typeface="Calibri" panose="020F0502020204030204" pitchFamily="34" charset="0"/>
              </a:rPr>
              <a:t>Repair costs, often equal to another 1-3 months’ rent</a:t>
            </a:r>
          </a:p>
          <a:p>
            <a:pPr lvl="1" eaLnBrk="1" hangingPunct="1">
              <a:buClr>
                <a:srgbClr val="800000"/>
              </a:buClr>
              <a:buSzPct val="90000"/>
              <a:buFont typeface="Webdings" panose="05030102010509060703" pitchFamily="18" charset="2"/>
              <a:buChar char=""/>
            </a:pPr>
            <a:r>
              <a:rPr lang="en-US" sz="1600" dirty="0">
                <a:solidFill>
                  <a:srgbClr val="002060"/>
                </a:solidFill>
                <a:latin typeface="Calibri" panose="020F0502020204030204" pitchFamily="34" charset="0"/>
              </a:rPr>
              <a:t>Another leasing fee of one-month’s rent.</a:t>
            </a:r>
          </a:p>
          <a:p>
            <a:pPr lvl="1" eaLnBrk="1" hangingPunct="1">
              <a:buFont typeface="Wingdings" pitchFamily="2" charset="2"/>
              <a:buChar char="§"/>
            </a:pPr>
            <a:endParaRPr lang="en-US" sz="1600" dirty="0">
              <a:solidFill>
                <a:srgbClr val="000099"/>
              </a:solidFill>
              <a:latin typeface="Calibri" panose="020F0502020204030204" pitchFamily="34" charset="0"/>
            </a:endParaRPr>
          </a:p>
          <a:p>
            <a:pPr algn="just" eaLnBrk="1" hangingPunct="1">
              <a:buFontTx/>
              <a:buNone/>
            </a:pPr>
            <a:r>
              <a:rPr lang="en-US" sz="1600" dirty="0">
                <a:solidFill>
                  <a:schemeClr val="bg1"/>
                </a:solidFill>
                <a:latin typeface="Calibri" panose="020F0502020204030204" pitchFamily="34" charset="0"/>
              </a:rPr>
              <a:t>This is a ‘worst-case’ scenario, but if you are the unlucky one, you must be able to cover the costs or you could lose your property. We just want you to be aware.</a:t>
            </a:r>
          </a:p>
        </p:txBody>
      </p:sp>
      <p:sp>
        <p:nvSpPr>
          <p:cNvPr id="63492" name="TextBox 3">
            <a:hlinkClick r:id="rId3" action="ppaction://hlinksldjump"/>
          </p:cNvPr>
          <p:cNvSpPr txBox="1">
            <a:spLocks noChangeArrowheads="1"/>
          </p:cNvSpPr>
          <p:nvPr/>
        </p:nvSpPr>
        <p:spPr bwMode="auto">
          <a:xfrm>
            <a:off x="457200" y="5943600"/>
            <a:ext cx="4572000" cy="369888"/>
          </a:xfrm>
          <a:prstGeom prst="rect">
            <a:avLst/>
          </a:prstGeom>
          <a:noFill/>
          <a:ln w="9525">
            <a:noFill/>
            <a:miter lim="800000"/>
            <a:headEnd/>
            <a:tailEnd/>
          </a:ln>
        </p:spPr>
        <p:txBody>
          <a:bodyPr>
            <a:spAutoFit/>
          </a:bodyPr>
          <a:lstStyle/>
          <a:p>
            <a:r>
              <a:rPr lang="en-US" dirty="0">
                <a:hlinkClick r:id="rId3" action="ppaction://hlinksldjump"/>
              </a:rPr>
              <a:t>Let’s get back to the program. Click here</a:t>
            </a:r>
            <a:endParaRPr lang="en-US" dirty="0"/>
          </a:p>
        </p:txBody>
      </p:sp>
      <p:sp>
        <p:nvSpPr>
          <p:cNvPr id="6" name="Rectangle 5"/>
          <p:cNvSpPr/>
          <p:nvPr/>
        </p:nvSpPr>
        <p:spPr>
          <a:xfrm>
            <a:off x="76200" y="304800"/>
            <a:ext cx="8842273" cy="830997"/>
          </a:xfrm>
          <a:prstGeom prst="rect">
            <a:avLst/>
          </a:prstGeom>
          <a:noFill/>
        </p:spPr>
        <p:txBody>
          <a:bodyPr wrap="square" lIns="91440" tIns="45720" rIns="91440" bIns="45720">
            <a:spAutoFit/>
          </a:bodyPr>
          <a:lstStyle/>
          <a:p>
            <a:pPr algn="ctr"/>
            <a:r>
              <a:rPr lang="en-US" sz="4800" b="1" cap="none" spc="0" dirty="0">
                <a:ln w="1905"/>
                <a:solidFill>
                  <a:srgbClr val="800000"/>
                </a:solidFill>
                <a:effectLst>
                  <a:innerShdw blurRad="69850" dist="43180" dir="5400000">
                    <a:srgbClr val="000000">
                      <a:alpha val="65000"/>
                    </a:srgbClr>
                  </a:innerShdw>
                </a:effectLst>
              </a:rPr>
              <a:t>Rent Collection in Maryland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609600" y="2514600"/>
            <a:ext cx="7864475" cy="923330"/>
          </a:xfrm>
          <a:prstGeom prst="rect">
            <a:avLst/>
          </a:prstGeom>
          <a:noFill/>
          <a:ln w="9525">
            <a:noFill/>
            <a:miter lim="800000"/>
            <a:headEnd/>
            <a:tailEnd/>
          </a:ln>
        </p:spPr>
        <p:txBody>
          <a:bodyPr>
            <a:spAutoFit/>
          </a:bodyPr>
          <a:lstStyle/>
          <a:p>
            <a:r>
              <a:rPr lang="en-US" dirty="0">
                <a:solidFill>
                  <a:schemeClr val="bg1"/>
                </a:solidFill>
                <a:latin typeface="Calibri" pitchFamily="34" charset="0"/>
                <a:cs typeface="Calibri" pitchFamily="34" charset="0"/>
              </a:rPr>
              <a:t>Effective marketing reaches large numbers of people and provides essential information… information that will excite prospective renters about your property. The more places we advertise, the more people we reach.</a:t>
            </a:r>
          </a:p>
        </p:txBody>
      </p:sp>
      <p:sp>
        <p:nvSpPr>
          <p:cNvPr id="10245" name="Text Box 5"/>
          <p:cNvSpPr txBox="1">
            <a:spLocks noChangeArrowheads="1"/>
          </p:cNvSpPr>
          <p:nvPr/>
        </p:nvSpPr>
        <p:spPr bwMode="auto">
          <a:xfrm>
            <a:off x="647699" y="3551366"/>
            <a:ext cx="7788275" cy="1200329"/>
          </a:xfrm>
          <a:prstGeom prst="rect">
            <a:avLst/>
          </a:prstGeom>
          <a:noFill/>
          <a:ln w="9525">
            <a:noFill/>
            <a:miter lim="800000"/>
            <a:headEnd/>
            <a:tailEnd/>
          </a:ln>
        </p:spPr>
        <p:txBody>
          <a:bodyPr wrap="square">
            <a:spAutoFit/>
          </a:bodyPr>
          <a:lstStyle/>
          <a:p>
            <a:pPr algn="ctr"/>
            <a:r>
              <a:rPr lang="en-US" b="1" dirty="0">
                <a:solidFill>
                  <a:srgbClr val="002060"/>
                </a:solidFill>
                <a:latin typeface="Calibri" pitchFamily="34" charset="0"/>
                <a:cs typeface="Calibri" pitchFamily="34" charset="0"/>
              </a:rPr>
              <a:t>ARE YOU REACHING ENOUGH PEOPLE?</a:t>
            </a:r>
          </a:p>
          <a:p>
            <a:pPr algn="ctr"/>
            <a:endParaRPr lang="en-US" b="1" dirty="0">
              <a:solidFill>
                <a:srgbClr val="002060"/>
              </a:solidFill>
              <a:latin typeface="Calibri" pitchFamily="34" charset="0"/>
              <a:cs typeface="Calibri" pitchFamily="34" charset="0"/>
            </a:endParaRPr>
          </a:p>
          <a:p>
            <a:r>
              <a:rPr lang="en-US" dirty="0">
                <a:solidFill>
                  <a:schemeClr val="bg1"/>
                </a:solidFill>
                <a:latin typeface="Calibri" pitchFamily="34" charset="0"/>
                <a:cs typeface="Calibri" pitchFamily="34" charset="0"/>
              </a:rPr>
              <a:t>Once the marketing is successful and results in an application, it becomes equally important to screen applicants for income, credit and rental history</a:t>
            </a:r>
            <a:r>
              <a:rPr lang="en-US" dirty="0">
                <a:solidFill>
                  <a:schemeClr val="bg1"/>
                </a:solidFill>
              </a:rPr>
              <a:t>.</a:t>
            </a:r>
          </a:p>
        </p:txBody>
      </p:sp>
      <p:sp>
        <p:nvSpPr>
          <p:cNvPr id="10247" name="Text Box 7"/>
          <p:cNvSpPr txBox="1">
            <a:spLocks noChangeArrowheads="1"/>
          </p:cNvSpPr>
          <p:nvPr/>
        </p:nvSpPr>
        <p:spPr bwMode="auto">
          <a:xfrm>
            <a:off x="1295400" y="4896233"/>
            <a:ext cx="6705600" cy="1200329"/>
          </a:xfrm>
          <a:prstGeom prst="rect">
            <a:avLst/>
          </a:prstGeom>
          <a:noFill/>
          <a:ln w="9525">
            <a:noFill/>
            <a:miter lim="800000"/>
            <a:headEnd/>
            <a:tailEnd/>
          </a:ln>
        </p:spPr>
        <p:txBody>
          <a:bodyPr>
            <a:spAutoFit/>
          </a:bodyPr>
          <a:lstStyle/>
          <a:p>
            <a:pPr algn="ctr"/>
            <a:r>
              <a:rPr lang="en-US" b="1" dirty="0">
                <a:solidFill>
                  <a:srgbClr val="002060"/>
                </a:solidFill>
                <a:latin typeface="Calibri" pitchFamily="34" charset="0"/>
                <a:cs typeface="Calibri" pitchFamily="34" charset="0"/>
              </a:rPr>
              <a:t>ARE YOU PREPARED TO EVALUATE APPLICATIONS?</a:t>
            </a:r>
          </a:p>
          <a:p>
            <a:pPr algn="ctr"/>
            <a:endParaRPr lang="en-US" b="1" dirty="0">
              <a:solidFill>
                <a:srgbClr val="002060"/>
              </a:solidFill>
              <a:latin typeface="Calibri" pitchFamily="34" charset="0"/>
              <a:cs typeface="Calibri" pitchFamily="34" charset="0"/>
            </a:endParaRPr>
          </a:p>
          <a:p>
            <a:r>
              <a:rPr lang="en-US" b="1" dirty="0">
                <a:solidFill>
                  <a:schemeClr val="bg1"/>
                </a:solidFill>
                <a:latin typeface="Calibri" pitchFamily="34" charset="0"/>
                <a:cs typeface="Calibri" pitchFamily="34" charset="0"/>
              </a:rPr>
              <a:t>Our first goal is to find a </a:t>
            </a:r>
            <a:r>
              <a:rPr lang="en-US" b="1" i="1" u="sng" dirty="0">
                <a:solidFill>
                  <a:schemeClr val="bg1"/>
                </a:solidFill>
                <a:latin typeface="Calibri" pitchFamily="34" charset="0"/>
                <a:cs typeface="Calibri" pitchFamily="34" charset="0"/>
              </a:rPr>
              <a:t>qualified</a:t>
            </a:r>
            <a:r>
              <a:rPr lang="en-US" b="1" dirty="0">
                <a:solidFill>
                  <a:schemeClr val="bg1"/>
                </a:solidFill>
                <a:latin typeface="Calibri" pitchFamily="34" charset="0"/>
                <a:cs typeface="Calibri" pitchFamily="34" charset="0"/>
              </a:rPr>
              <a:t> tenant… </a:t>
            </a:r>
          </a:p>
          <a:p>
            <a:pPr algn="ctr"/>
            <a:r>
              <a:rPr lang="en-US" b="1" dirty="0">
                <a:solidFill>
                  <a:schemeClr val="bg1"/>
                </a:solidFill>
                <a:latin typeface="Calibri" pitchFamily="34" charset="0"/>
                <a:cs typeface="Calibri" pitchFamily="34" charset="0"/>
              </a:rPr>
              <a:t>…a vacancy is not in your (or our) best interest!</a:t>
            </a:r>
          </a:p>
        </p:txBody>
      </p:sp>
      <p:sp>
        <p:nvSpPr>
          <p:cNvPr id="10" name="Rectangle 2"/>
          <p:cNvSpPr>
            <a:spLocks noGrp="1" noChangeArrowheads="1"/>
          </p:cNvSpPr>
          <p:nvPr>
            <p:ph type="title"/>
          </p:nvPr>
        </p:nvSpPr>
        <p:spPr>
          <a:xfrm>
            <a:off x="4724400" y="304800"/>
            <a:ext cx="3886200" cy="1143000"/>
          </a:xfrm>
        </p:spPr>
        <p:txBody>
          <a:bodyPr/>
          <a:lstStyle/>
          <a:p>
            <a:pPr eaLnBrk="1" hangingPunct="1">
              <a:defRPr/>
            </a:pPr>
            <a:r>
              <a:rPr lang="en-US" sz="4800" b="0" dirty="0">
                <a:solidFill>
                  <a:srgbClr val="990000"/>
                </a:solidFill>
                <a:effectLst>
                  <a:outerShdw blurRad="38100" dist="38100" dir="2700000" algn="tl">
                    <a:srgbClr val="000000"/>
                  </a:outerShdw>
                </a:effectLst>
                <a:latin typeface="Aktiv Grotesk XBold" panose="020B0803020202020204" pitchFamily="34" charset="0"/>
              </a:rPr>
              <a:t>LEASING</a:t>
            </a:r>
          </a:p>
        </p:txBody>
      </p:sp>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sp>
        <p:nvSpPr>
          <p:cNvPr id="11" name="Rectangle 3">
            <a:extLst>
              <a:ext uri="{FF2B5EF4-FFF2-40B4-BE49-F238E27FC236}">
                <a16:creationId xmlns:a16="http://schemas.microsoft.com/office/drawing/2014/main" id="{1F745302-58EB-4EAA-9D1B-0C3393AED806}"/>
              </a:ext>
            </a:extLst>
          </p:cNvPr>
          <p:cNvSpPr txBox="1">
            <a:spLocks noChangeArrowheads="1"/>
          </p:cNvSpPr>
          <p:nvPr/>
        </p:nvSpPr>
        <p:spPr>
          <a:xfrm>
            <a:off x="1295400" y="1600200"/>
            <a:ext cx="6096000" cy="533400"/>
          </a:xfrm>
          <a:prstGeom prst="rect">
            <a:avLst/>
          </a:prstGeom>
        </p:spPr>
        <p:txBody>
          <a:bodyPr vert="horz">
            <a:normAutofit fontScale="250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ctr" fontAlgn="auto">
              <a:spcAft>
                <a:spcPts val="0"/>
              </a:spcAft>
              <a:buFontTx/>
              <a:buNone/>
            </a:pPr>
            <a:r>
              <a:rPr lang="en-US" sz="9600" b="1" dirty="0">
                <a:solidFill>
                  <a:schemeClr val="bg1"/>
                </a:solidFill>
                <a:latin typeface="Calibri" pitchFamily="34" charset="0"/>
                <a:cs typeface="Calibri" pitchFamily="34" charset="0"/>
              </a:rPr>
              <a:t>Marketing vacancies is about more than just </a:t>
            </a:r>
          </a:p>
          <a:p>
            <a:pPr algn="ctr" fontAlgn="auto">
              <a:spcAft>
                <a:spcPts val="0"/>
              </a:spcAft>
              <a:buFontTx/>
              <a:buNone/>
            </a:pPr>
            <a:r>
              <a:rPr lang="en-US" sz="9600" b="1" dirty="0">
                <a:solidFill>
                  <a:schemeClr val="bg1"/>
                </a:solidFill>
                <a:latin typeface="Calibri" pitchFamily="34" charset="0"/>
                <a:cs typeface="Calibri" pitchFamily="34" charset="0"/>
              </a:rPr>
              <a:t>running an ad on Craig’s List!</a:t>
            </a:r>
          </a:p>
          <a:p>
            <a:pPr algn="ctr" fontAlgn="auto">
              <a:spcAft>
                <a:spcPts val="0"/>
              </a:spcAft>
              <a:buFontTx/>
              <a:buNone/>
            </a:pPr>
            <a:endParaRPr lang="en-US" sz="2000" b="1" dirty="0"/>
          </a:p>
          <a:p>
            <a:pPr algn="ctr" fontAlgn="auto">
              <a:spcAft>
                <a:spcPts val="0"/>
              </a:spcAft>
              <a:buFontTx/>
              <a:buNone/>
            </a:pP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6"/>
          <p:cNvSpPr txBox="1">
            <a:spLocks noChangeArrowheads="1"/>
          </p:cNvSpPr>
          <p:nvPr/>
        </p:nvSpPr>
        <p:spPr bwMode="auto">
          <a:xfrm>
            <a:off x="1457741" y="1444625"/>
            <a:ext cx="7407275" cy="641350"/>
          </a:xfrm>
          <a:prstGeom prst="rect">
            <a:avLst/>
          </a:prstGeom>
          <a:noFill/>
          <a:ln w="9525">
            <a:noFill/>
            <a:miter lim="800000"/>
            <a:headEnd/>
            <a:tailEnd/>
          </a:ln>
        </p:spPr>
        <p:txBody>
          <a:bodyPr>
            <a:spAutoFit/>
          </a:bodyPr>
          <a:lstStyle/>
          <a:p>
            <a:endParaRPr lang="en-US"/>
          </a:p>
          <a:p>
            <a:endParaRPr lang="en-US"/>
          </a:p>
        </p:txBody>
      </p:sp>
      <p:sp>
        <p:nvSpPr>
          <p:cNvPr id="2054" name="Text Box 8"/>
          <p:cNvSpPr txBox="1">
            <a:spLocks noChangeArrowheads="1"/>
          </p:cNvSpPr>
          <p:nvPr/>
        </p:nvSpPr>
        <p:spPr bwMode="auto">
          <a:xfrm>
            <a:off x="533400" y="2590800"/>
            <a:ext cx="8001000" cy="1631216"/>
          </a:xfrm>
          <a:prstGeom prst="rect">
            <a:avLst/>
          </a:prstGeom>
          <a:noFill/>
          <a:ln w="9525">
            <a:noFill/>
            <a:miter lim="800000"/>
            <a:headEnd/>
            <a:tailEnd/>
          </a:ln>
        </p:spPr>
        <p:txBody>
          <a:bodyPr>
            <a:spAutoFit/>
          </a:bodyPr>
          <a:lstStyle/>
          <a:p>
            <a:r>
              <a:rPr lang="en-US" sz="2000" dirty="0">
                <a:solidFill>
                  <a:schemeClr val="bg1"/>
                </a:solidFill>
                <a:latin typeface="Calibri" pitchFamily="34" charset="0"/>
                <a:cs typeface="Calibri" pitchFamily="34" charset="0"/>
              </a:rPr>
              <a:t>MRIS (the regional multiple listing system) brings your property to the attention of thousands of real estate agents.  Prospective renters see photos and more than 300 fields of information.</a:t>
            </a:r>
          </a:p>
          <a:p>
            <a:endParaRPr lang="en-US" sz="2000" dirty="0">
              <a:solidFill>
                <a:schemeClr val="bg1"/>
              </a:solidFill>
              <a:latin typeface="Calibri" pitchFamily="34" charset="0"/>
              <a:cs typeface="Calibri" pitchFamily="34" charset="0"/>
            </a:endParaRPr>
          </a:p>
          <a:p>
            <a:r>
              <a:rPr lang="en-US" sz="2000" dirty="0">
                <a:solidFill>
                  <a:srgbClr val="800000"/>
                </a:solidFill>
                <a:latin typeface="Calibri" pitchFamily="34" charset="0"/>
                <a:cs typeface="Calibri" pitchFamily="34" charset="0"/>
              </a:rPr>
              <a:t>More than 30,000 agents will have access!</a:t>
            </a:r>
          </a:p>
        </p:txBody>
      </p:sp>
      <p:sp>
        <p:nvSpPr>
          <p:cNvPr id="2055" name="Text Box 10"/>
          <p:cNvSpPr txBox="1">
            <a:spLocks noChangeArrowheads="1"/>
          </p:cNvSpPr>
          <p:nvPr/>
        </p:nvSpPr>
        <p:spPr bwMode="auto">
          <a:xfrm>
            <a:off x="1600200" y="4495800"/>
            <a:ext cx="4953000" cy="1015663"/>
          </a:xfrm>
          <a:prstGeom prst="rect">
            <a:avLst/>
          </a:prstGeom>
          <a:noFill/>
          <a:ln w="9525">
            <a:noFill/>
            <a:miter lim="800000"/>
            <a:headEnd/>
            <a:tailEnd/>
          </a:ln>
        </p:spPr>
        <p:txBody>
          <a:bodyPr>
            <a:spAutoFit/>
          </a:bodyPr>
          <a:lstStyle/>
          <a:p>
            <a:r>
              <a:rPr lang="en-US" sz="2000" dirty="0">
                <a:solidFill>
                  <a:schemeClr val="bg1"/>
                </a:solidFill>
                <a:latin typeface="Calibri" pitchFamily="34" charset="0"/>
                <a:cs typeface="Calibri" pitchFamily="34" charset="0"/>
              </a:rPr>
              <a:t>Our well-recognized signs attract those who have already seen the neighborhood and the outside of the home.</a:t>
            </a:r>
          </a:p>
        </p:txBody>
      </p:sp>
      <p:sp>
        <p:nvSpPr>
          <p:cNvPr id="2056" name="Text Box 11"/>
          <p:cNvSpPr txBox="1">
            <a:spLocks noChangeArrowheads="1"/>
          </p:cNvSpPr>
          <p:nvPr/>
        </p:nvSpPr>
        <p:spPr bwMode="auto">
          <a:xfrm>
            <a:off x="1981200" y="1670387"/>
            <a:ext cx="4419600" cy="646331"/>
          </a:xfrm>
          <a:prstGeom prst="rect">
            <a:avLst/>
          </a:prstGeom>
          <a:noFill/>
          <a:ln w="9525">
            <a:noFill/>
            <a:miter lim="800000"/>
            <a:headEnd/>
            <a:tailEnd/>
          </a:ln>
        </p:spPr>
        <p:txBody>
          <a:bodyPr wrap="square">
            <a:spAutoFit/>
          </a:bodyPr>
          <a:lstStyle/>
          <a:p>
            <a:pPr algn="ctr"/>
            <a:r>
              <a:rPr lang="en-US" sz="3600" b="1" dirty="0">
                <a:solidFill>
                  <a:srgbClr val="002060"/>
                </a:solidFill>
                <a:latin typeface="Calibri" pitchFamily="34" charset="0"/>
                <a:cs typeface="Calibri" pitchFamily="34" charset="0"/>
              </a:rPr>
              <a:t> Getting the Word Out</a:t>
            </a:r>
          </a:p>
        </p:txBody>
      </p:sp>
      <p:sp>
        <p:nvSpPr>
          <p:cNvPr id="11" name="Rectangle 2"/>
          <p:cNvSpPr txBox="1">
            <a:spLocks noChangeArrowheads="1"/>
          </p:cNvSpPr>
          <p:nvPr/>
        </p:nvSpPr>
        <p:spPr>
          <a:xfrm>
            <a:off x="4724400" y="304800"/>
            <a:ext cx="38862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sz="4800" b="0" dirty="0">
                <a:solidFill>
                  <a:srgbClr val="990000"/>
                </a:solidFill>
                <a:effectLst>
                  <a:outerShdw blurRad="38100" dist="38100" dir="2700000" algn="tl">
                    <a:srgbClr val="000000"/>
                  </a:outerShdw>
                </a:effectLst>
                <a:latin typeface="Aktiv Grotesk XBold" panose="020B0803020202020204" pitchFamily="34" charset="0"/>
              </a:rPr>
              <a:t>LEASING</a:t>
            </a:r>
          </a:p>
        </p:txBody>
      </p:sp>
      <p:pic>
        <p:nvPicPr>
          <p:cNvPr id="10"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1428" t="14286" r="26191"/>
          <a:stretch/>
        </p:blipFill>
        <p:spPr>
          <a:xfrm>
            <a:off x="6553200" y="3756722"/>
            <a:ext cx="1981200" cy="21613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4724400" y="304800"/>
            <a:ext cx="3886200" cy="1143000"/>
          </a:xfrm>
        </p:spPr>
        <p:txBody>
          <a:bodyPr/>
          <a:lstStyle/>
          <a:p>
            <a:pPr eaLnBrk="1" hangingPunct="1">
              <a:defRPr/>
            </a:pPr>
            <a:r>
              <a:rPr lang="en-US" sz="4800" b="1" dirty="0">
                <a:solidFill>
                  <a:srgbClr val="990000"/>
                </a:solidFill>
                <a:effectLst>
                  <a:outerShdw blurRad="38100" dist="38100" dir="2700000" algn="tl">
                    <a:srgbClr val="000000"/>
                  </a:outerShdw>
                </a:effectLst>
                <a:latin typeface="Aktiv Grotesk XBold" panose="020B0803020202020204" pitchFamily="34" charset="0"/>
              </a:rPr>
              <a:t>LEASING</a:t>
            </a:r>
          </a:p>
        </p:txBody>
      </p:sp>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457200"/>
            <a:ext cx="2228850" cy="857250"/>
          </a:xfrm>
          <a:prstGeom prst="rect">
            <a:avLst/>
          </a:prstGeom>
        </p:spPr>
      </p:pic>
      <p:pic>
        <p:nvPicPr>
          <p:cNvPr id="2050" name="Picture 2" descr="Image result for realtor.com 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1045" y="3818257"/>
            <a:ext cx="2992755" cy="16677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799" y="1828800"/>
            <a:ext cx="7620001" cy="341632"/>
          </a:xfrm>
          <a:prstGeom prst="rect">
            <a:avLst/>
          </a:prstGeom>
          <a:noFill/>
        </p:spPr>
        <p:txBody>
          <a:bodyPr wrap="square" rtlCol="0">
            <a:spAutoFit/>
          </a:bodyPr>
          <a:lstStyle/>
          <a:p>
            <a:pPr algn="ctr" eaLnBrk="1" hangingPunct="1">
              <a:lnSpc>
                <a:spcPct val="90000"/>
              </a:lnSpc>
              <a:buFontTx/>
              <a:buNone/>
            </a:pPr>
            <a:r>
              <a:rPr lang="en-US" dirty="0">
                <a:solidFill>
                  <a:srgbClr val="990000"/>
                </a:solidFill>
                <a:latin typeface="Calibri" pitchFamily="34" charset="0"/>
                <a:cs typeface="Calibri" pitchFamily="34" charset="0"/>
              </a:rPr>
              <a:t>Your home will also appear on these widely-marketed, searchable web sites:</a:t>
            </a:r>
          </a:p>
        </p:txBody>
      </p:sp>
      <p:pic>
        <p:nvPicPr>
          <p:cNvPr id="5" name="Picture 4">
            <a:extLst>
              <a:ext uri="{FF2B5EF4-FFF2-40B4-BE49-F238E27FC236}">
                <a16:creationId xmlns:a16="http://schemas.microsoft.com/office/drawing/2014/main" id="{501777E3-0FDB-AA5A-2171-119BFDD66AE9}"/>
              </a:ext>
            </a:extLst>
          </p:cNvPr>
          <p:cNvPicPr>
            <a:picLocks noChangeAspect="1"/>
          </p:cNvPicPr>
          <p:nvPr/>
        </p:nvPicPr>
        <p:blipFill>
          <a:blip r:embed="rId5"/>
          <a:stretch>
            <a:fillRect/>
          </a:stretch>
        </p:blipFill>
        <p:spPr>
          <a:xfrm>
            <a:off x="1724025" y="2551432"/>
            <a:ext cx="2857500" cy="126682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F09A035FCC254D816B42B01D288E19" ma:contentTypeVersion="16" ma:contentTypeDescription="Create a new document." ma:contentTypeScope="" ma:versionID="7563ca939650fc7649ced0aabfae7cbf">
  <xsd:schema xmlns:xsd="http://www.w3.org/2001/XMLSchema" xmlns:xs="http://www.w3.org/2001/XMLSchema" xmlns:p="http://schemas.microsoft.com/office/2006/metadata/properties" xmlns:ns2="843004d1-2be5-43ac-87fc-2114ed3567da" xmlns:ns3="415773ef-506e-40ea-b6b7-6534d4eb6691" targetNamespace="http://schemas.microsoft.com/office/2006/metadata/properties" ma:root="true" ma:fieldsID="767e220549db19ad25581ad023b4f66e" ns2:_="" ns3:_="">
    <xsd:import namespace="843004d1-2be5-43ac-87fc-2114ed3567da"/>
    <xsd:import namespace="415773ef-506e-40ea-b6b7-6534d4eb669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3004d1-2be5-43ac-87fc-2114ed3567d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f3d7453-436c-4138-8fc7-df56ea0f90ab}" ma:internalName="TaxCatchAll" ma:showField="CatchAllData" ma:web="843004d1-2be5-43ac-87fc-2114ed3567d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5773ef-506e-40ea-b6b7-6534d4eb669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a2cc0c-5aaf-4934-b42e-590b639e553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43004d1-2be5-43ac-87fc-2114ed3567da">
      <UserInfo>
        <DisplayName/>
        <AccountId xsi:nil="true"/>
        <AccountType/>
      </UserInfo>
    </SharedWithUsers>
    <TaxCatchAll xmlns="843004d1-2be5-43ac-87fc-2114ed3567da" xsi:nil="true"/>
    <lcf76f155ced4ddcb4097134ff3c332f xmlns="415773ef-506e-40ea-b6b7-6534d4eb669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734537-7573-43EB-9D87-FC0953FDD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3004d1-2be5-43ac-87fc-2114ed3567da"/>
    <ds:schemaRef ds:uri="415773ef-506e-40ea-b6b7-6534d4eb66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BD9869-F831-405C-8EF8-4F8160B985BC}">
  <ds:schemaRefs>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843004d1-2be5-43ac-87fc-2114ed3567da"/>
    <ds:schemaRef ds:uri="415773ef-506e-40ea-b6b7-6534d4eb6691"/>
    <ds:schemaRef ds:uri="http://purl.org/dc/dcmitype/"/>
  </ds:schemaRefs>
</ds:datastoreItem>
</file>

<file path=customXml/itemProps3.xml><?xml version="1.0" encoding="utf-8"?>
<ds:datastoreItem xmlns:ds="http://schemas.openxmlformats.org/officeDocument/2006/customXml" ds:itemID="{CA8943DC-8318-4D90-AE68-DAAFF7ED4D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8438</TotalTime>
  <Words>4398</Words>
  <Application>Microsoft Office PowerPoint</Application>
  <PresentationFormat>On-screen Show (4:3)</PresentationFormat>
  <Paragraphs>589</Paragraphs>
  <Slides>60</Slides>
  <Notes>60</Notes>
  <HiddenSlides>0</HiddenSlides>
  <MMClips>0</MMClips>
  <ScaleCrop>false</ScaleCrop>
  <HeadingPairs>
    <vt:vector size="8" baseType="variant">
      <vt:variant>
        <vt:lpstr>Fonts Used</vt:lpstr>
      </vt:variant>
      <vt:variant>
        <vt:i4>16</vt:i4>
      </vt:variant>
      <vt:variant>
        <vt:lpstr>Theme</vt:lpstr>
      </vt:variant>
      <vt:variant>
        <vt:i4>8</vt:i4>
      </vt:variant>
      <vt:variant>
        <vt:lpstr>Slide Titles</vt:lpstr>
      </vt:variant>
      <vt:variant>
        <vt:i4>60</vt:i4>
      </vt:variant>
      <vt:variant>
        <vt:lpstr>Custom Shows</vt:lpstr>
      </vt:variant>
      <vt:variant>
        <vt:i4>1</vt:i4>
      </vt:variant>
    </vt:vector>
  </HeadingPairs>
  <TitlesOfParts>
    <vt:vector size="85" baseType="lpstr">
      <vt:lpstr>Aktiv Grotesk XBold</vt:lpstr>
      <vt:lpstr>Arial</vt:lpstr>
      <vt:lpstr>Book Antiqua</vt:lpstr>
      <vt:lpstr>Calibri</vt:lpstr>
      <vt:lpstr>Constantia</vt:lpstr>
      <vt:lpstr>Georgia</vt:lpstr>
      <vt:lpstr>Lucida Sans</vt:lpstr>
      <vt:lpstr>Lucida Sans Unicode</vt:lpstr>
      <vt:lpstr>Mistral</vt:lpstr>
      <vt:lpstr>Rockwell</vt:lpstr>
      <vt:lpstr>Serifa BT</vt:lpstr>
      <vt:lpstr>Verdana</vt:lpstr>
      <vt:lpstr>Webdings</vt:lpstr>
      <vt:lpstr>Wingdings</vt:lpstr>
      <vt:lpstr>Wingdings 2</vt:lpstr>
      <vt:lpstr>Wingdings 3</vt:lpstr>
      <vt:lpstr>Flow</vt:lpstr>
      <vt:lpstr>Apex</vt:lpstr>
      <vt:lpstr>Office Theme</vt:lpstr>
      <vt:lpstr>2_Concourse</vt:lpstr>
      <vt:lpstr>Civic</vt:lpstr>
      <vt:lpstr>1_Civic</vt:lpstr>
      <vt:lpstr>1_Apex</vt:lpstr>
      <vt:lpstr>4_Concourse</vt:lpstr>
      <vt:lpstr>Residential Leasing    Property Management    ©2008-2023 Copyright – Majerle Management, Inc.</vt:lpstr>
      <vt:lpstr>Our Service Area</vt:lpstr>
      <vt:lpstr>Who is MMI?</vt:lpstr>
      <vt:lpstr>Industry Background &amp; Service</vt:lpstr>
      <vt:lpstr>Affiliations</vt:lpstr>
      <vt:lpstr>LEASING</vt:lpstr>
      <vt:lpstr>LEASING</vt:lpstr>
      <vt:lpstr>PowerPoint Presentation</vt:lpstr>
      <vt:lpstr>LEASING</vt:lpstr>
      <vt:lpstr>LEASING</vt:lpstr>
      <vt:lpstr>LEASING</vt:lpstr>
      <vt:lpstr>LEASING</vt:lpstr>
      <vt:lpstr>LEASING</vt:lpstr>
      <vt:lpstr>LEASING</vt:lpstr>
      <vt:lpstr>LEASING</vt:lpstr>
      <vt:lpstr>LEASING</vt:lpstr>
      <vt:lpstr>PROPERTY  MANAGEMENT</vt:lpstr>
      <vt:lpstr>PROPERTY  MANAGEMENT</vt:lpstr>
      <vt:lpstr>PROPERTY  MANAGEMENT</vt:lpstr>
      <vt:lpstr>PROPERTY  MANAGEMENT</vt:lpstr>
      <vt:lpstr> MAINTENANCE</vt:lpstr>
      <vt:lpstr> TURNOVERS</vt:lpstr>
      <vt:lpstr>PROPERTY  MANAGEMENT</vt:lpstr>
      <vt:lpstr>PROPERTY  MANAGEMENT</vt:lpstr>
      <vt:lpstr>PROPERTY  MANAGEMENT</vt:lpstr>
      <vt:lpstr>PROPERTY  MANAGEMENT</vt:lpstr>
      <vt:lpstr>PROPERTY  MANAGEMENT</vt:lpstr>
      <vt:lpstr> COLLECTIONS</vt:lpstr>
      <vt:lpstr>PROPERTY  MANAGEMENT</vt:lpstr>
      <vt:lpstr>PowerPoint Presentation</vt:lpstr>
      <vt:lpstr>PROPERTY  MANAGEMENT</vt:lpstr>
      <vt:lpstr>PROPERTY  MANAGEMENT</vt:lpstr>
      <vt:lpstr>PROPERTY  MANAGEMENT</vt:lpstr>
      <vt:lpstr>PowerPoint Presentation</vt:lpstr>
      <vt:lpstr>PROPERTY  MANAGEMENT</vt:lpstr>
      <vt:lpstr>PowerPoint Presentation</vt:lpstr>
      <vt:lpstr>PowerPoint Presentation</vt:lpstr>
      <vt:lpstr>Getting Started</vt:lpstr>
      <vt:lpstr>Getting Started</vt:lpstr>
      <vt:lpstr>Getting Started</vt:lpstr>
      <vt:lpstr>PowerPoint Presentation</vt:lpstr>
      <vt:lpstr>PowerPoint Presentation</vt:lpstr>
      <vt:lpstr>PowerPoint Presentation</vt:lpstr>
      <vt:lpstr>PowerPoint Presentation</vt:lpstr>
      <vt:lpstr>PowerPoint Presentation</vt:lpstr>
      <vt:lpstr>Did You Know…</vt:lpstr>
      <vt:lpstr>PowerPoint Presentation</vt:lpstr>
      <vt:lpstr>Maryland Dept of the Environment Lead-Based Paint Protection Program</vt:lpstr>
      <vt:lpstr>Maryland Dept of the Environment Lead-Based Paint Protection Program</vt:lpstr>
      <vt:lpstr>Home Warranties and Rental Property</vt:lpstr>
      <vt:lpstr>Home Warranties and Rental Property</vt:lpstr>
      <vt:lpstr>Home Warranties and Rental Property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Rental Management</vt:lpstr>
    </vt:vector>
  </TitlesOfParts>
  <Company>MMI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Residential Leasing    Property Management    ©2008-2018 Copyright – Majerle Management, Inc.</dc:title>
  <dc:creator>cmajerle</dc:creator>
  <cp:lastModifiedBy>Chris Majerle</cp:lastModifiedBy>
  <cp:revision>305</cp:revision>
  <cp:lastPrinted>2016-07-07T17:53:07Z</cp:lastPrinted>
  <dcterms:created xsi:type="dcterms:W3CDTF">2006-05-22T17:15:43Z</dcterms:created>
  <dcterms:modified xsi:type="dcterms:W3CDTF">2023-06-07T14:26:10Z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0x010100F2F09A035FCC254D816B42B01D288E19</vt:lpwstr>
  </property>
  <property fmtid="{D5CDD505-2E9C-101B-9397-08002B2CF9AE}" pid="3" name="Order">
    <vt:r8>1105900</vt:r8>
  </property>
  <property fmtid="{D5CDD505-2E9C-101B-9397-08002B2CF9AE}" pid="4" name="ComplianceAssetId">
    <vt:lpwstr/>
  </property>
  <property fmtid="{D5CDD505-2E9C-101B-9397-08002B2CF9AE}" pid="5" name="MediaServiceImageTags">
    <vt:lpwstr/>
  </property>
</Properties>
</file>